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74" r:id="rId3"/>
    <p:sldId id="275" r:id="rId4"/>
    <p:sldId id="263" r:id="rId5"/>
    <p:sldId id="265" r:id="rId6"/>
    <p:sldId id="266" r:id="rId7"/>
    <p:sldId id="261" r:id="rId8"/>
    <p:sldId id="257" r:id="rId9"/>
    <p:sldId id="258" r:id="rId10"/>
    <p:sldId id="260" r:id="rId11"/>
    <p:sldId id="259" r:id="rId12"/>
    <p:sldId id="264" r:id="rId13"/>
    <p:sldId id="269" r:id="rId14"/>
    <p:sldId id="267" r:id="rId15"/>
    <p:sldId id="270" r:id="rId16"/>
    <p:sldId id="271" r:id="rId17"/>
    <p:sldId id="272" r:id="rId18"/>
    <p:sldId id="268" r:id="rId19"/>
    <p:sldId id="256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27"/>
    <p:restoredTop sz="96956"/>
  </p:normalViewPr>
  <p:slideViewPr>
    <p:cSldViewPr snapToGrid="0" snapToObjects="1">
      <p:cViewPr>
        <p:scale>
          <a:sx n="132" d="100"/>
          <a:sy n="132" d="100"/>
        </p:scale>
        <p:origin x="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9EC74-99B9-B849-A0A7-9A4406038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C15C06-F878-B14D-A9FC-E78018D33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20EAE-C856-3340-BB79-4D1A307FC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40CE-2731-5C44-850D-79D644E26757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3BD62-766B-CA40-AC78-AEBB6CC81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B3629-D1DB-4644-AA31-436821DD3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AA7A-FE2B-E943-A4AA-B7833B75E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58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F27B7-A293-4346-9802-9EE699F0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8152D-9663-3C46-B4D9-5A3029C59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EA793-FA65-D340-B293-443003B50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40CE-2731-5C44-850D-79D644E26757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0905E-3963-0B49-B7B0-7AD47F056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9D4EB-4681-FD48-B07A-2875C3D4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AA7A-FE2B-E943-A4AA-B7833B75E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8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CEAB5-A3F2-1C4E-AE1C-A10718DA66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DA59E-43FD-564C-96DD-282D599FD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EB41B-D4C9-2948-A0AE-A5EFBB2F8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40CE-2731-5C44-850D-79D644E26757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D90E5-7E62-924A-BC7C-436D1B144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205E4-848C-E142-AF00-98D6D168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AA7A-FE2B-E943-A4AA-B7833B75E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4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F30D-2E4A-7B43-B445-3E91647A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3AEA0-4C62-444B-A52D-A3052E94F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73541-F997-7248-8228-862016F0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40CE-2731-5C44-850D-79D644E26757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6EA08-B9AA-744D-96B4-B9B5CDB0D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3BCE0-FEF7-A348-8943-91A1BA9B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AA7A-FE2B-E943-A4AA-B7833B75E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6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43B60-C7CF-0A4D-B96B-CCF5F4660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2CE61-9867-4748-94C2-7662C9AA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6FE06-0E4A-9A44-BD9F-9ABC8662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40CE-2731-5C44-850D-79D644E26757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E4F40-1C31-3944-908E-EC3DA3B5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EB08-5F89-CC42-8E79-24FFC7B0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AA7A-FE2B-E943-A4AA-B7833B75E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14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601FF-C0F5-DE47-AE99-C90D1277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1D3B-DE99-DD48-BBCF-2EA7745D5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A27BA-50F8-7E4E-BC82-4E2E910AF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4D51F9-954C-9A4C-8BF2-99297FFA3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40CE-2731-5C44-850D-79D644E26757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79988-7E95-0940-8C66-8EFEB235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78BF4-142F-3343-B7FE-605832EE6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AA7A-FE2B-E943-A4AA-B7833B75E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21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08FA-B503-774C-806D-41AF5514A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73302-3EC1-F845-90B7-02C5A33FA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582223-1624-8749-BDDE-E677C1F54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638B0E-9A29-8442-BCE2-FA15462AF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3E9BF9-5572-224A-8E03-8049F6F0EA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8ED8A-08EB-6A4F-B988-94B42AC8D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40CE-2731-5C44-850D-79D644E26757}" type="datetimeFigureOut">
              <a:rPr lang="en-US" smtClean="0"/>
              <a:t>7/24/19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C28B29-4C83-814D-BE6D-26CCFCC8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6170B-F5A5-724E-AA4E-7174E47D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AA7A-FE2B-E943-A4AA-B7833B75E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96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EFF2F-CB5C-2C44-AAD2-41168ECBB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43E1FB-938A-014D-AB57-9B23C46A3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40CE-2731-5C44-850D-79D644E26757}" type="datetimeFigureOut">
              <a:rPr lang="en-US" smtClean="0"/>
              <a:t>7/24/19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7A0C0-A5EF-744F-ACFB-142A2FCD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BFC09-F0D0-854C-8D1D-9DB7F52C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AA7A-FE2B-E943-A4AA-B7833B75E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0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5821E-6849-794D-A589-D7E4AC7EF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40CE-2731-5C44-850D-79D644E26757}" type="datetimeFigureOut">
              <a:rPr lang="en-US" smtClean="0"/>
              <a:t>7/24/19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5818A-D6D0-8F4C-8DC4-227AD72B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67627-18DA-A649-9532-C6A2AE3FA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AA7A-FE2B-E943-A4AA-B7833B75E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70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600A4-8CB2-BA4C-9D5B-4A8E2D90E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89F3-A492-D94A-AD04-F59323B0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48EE9-11B1-6842-AF08-C87222122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54FE2-A00A-E047-B006-D9298D2B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40CE-2731-5C44-850D-79D644E26757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CC7B3-82D7-3F4E-84E0-7E682A611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ECAEF-82DD-DF45-860F-F84CAF33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AA7A-FE2B-E943-A4AA-B7833B75E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68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0F09-6FF6-4145-9D3D-6CE08B33C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00228-8863-7643-AF3E-44FC10FB9C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A41F7-E069-F043-9E77-0AE85E3AF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9B0FB-F1DD-D64A-8C4B-69B6E07F5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40CE-2731-5C44-850D-79D644E26757}" type="datetimeFigureOut">
              <a:rPr lang="en-US" smtClean="0"/>
              <a:t>7/24/19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132C2-AA3D-5940-9D2E-E431706E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E2E29-455A-F147-8305-B087A0349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8AA7A-FE2B-E943-A4AA-B7833B75E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4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E18E9-C078-7649-8005-E09F71C51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ACAA8-FAB0-0343-9764-4DAE5BC75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B2A2A-385F-3745-B467-00CE76E83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E40CE-2731-5C44-850D-79D644E26757}" type="datetimeFigureOut">
              <a:rPr lang="en-US" smtClean="0"/>
              <a:t>7/24/19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25A5A-BB96-9D45-9505-9BDA7BA86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29235-53C6-A143-9BA3-C06DBAA9E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8AA7A-FE2B-E943-A4AA-B7833B75E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39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a 16">
            <a:extLst>
              <a:ext uri="{FF2B5EF4-FFF2-40B4-BE49-F238E27FC236}">
                <a16:creationId xmlns:a16="http://schemas.microsoft.com/office/drawing/2014/main" id="{C55E0A99-EE3B-5349-A2BD-19EA9B5C956F}"/>
              </a:ext>
            </a:extLst>
          </p:cNvPr>
          <p:cNvSpPr/>
          <p:nvPr/>
        </p:nvSpPr>
        <p:spPr>
          <a:xfrm rot="5400000">
            <a:off x="8010212" y="-871659"/>
            <a:ext cx="4172573" cy="4191002"/>
          </a:xfrm>
          <a:prstGeom prst="flowChartInputOutput">
            <a:avLst/>
          </a:prstGeom>
          <a:solidFill>
            <a:schemeClr val="bg2"/>
          </a:solidFill>
          <a:ln w="38100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978DCC-0040-3149-89F5-8CC67479ADD9}"/>
              </a:ext>
            </a:extLst>
          </p:cNvPr>
          <p:cNvCxnSpPr>
            <a:cxnSpLocks/>
          </p:cNvCxnSpPr>
          <p:nvPr/>
        </p:nvCxnSpPr>
        <p:spPr>
          <a:xfrm flipH="1">
            <a:off x="-394855" y="2457041"/>
            <a:ext cx="8343901" cy="971959"/>
          </a:xfrm>
          <a:prstGeom prst="line">
            <a:avLst/>
          </a:prstGeom>
          <a:ln w="38100">
            <a:solidFill>
              <a:schemeClr val="bg2"/>
            </a:solidFill>
          </a:ln>
          <a:effectLst>
            <a:glow rad="139700">
              <a:schemeClr val="bg2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B29C7F6-3997-254D-965E-827409040B7B}"/>
              </a:ext>
            </a:extLst>
          </p:cNvPr>
          <p:cNvSpPr/>
          <p:nvPr/>
        </p:nvSpPr>
        <p:spPr>
          <a:xfrm rot="21235554">
            <a:off x="2286644" y="1316031"/>
            <a:ext cx="2433032" cy="3227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9DBFDC-509C-DC41-B2FA-D9099A53DA2E}"/>
              </a:ext>
            </a:extLst>
          </p:cNvPr>
          <p:cNvCxnSpPr>
            <a:cxnSpLocks/>
          </p:cNvCxnSpPr>
          <p:nvPr/>
        </p:nvCxnSpPr>
        <p:spPr>
          <a:xfrm>
            <a:off x="8001000" y="2377440"/>
            <a:ext cx="4592782" cy="932688"/>
          </a:xfrm>
          <a:prstGeom prst="line">
            <a:avLst/>
          </a:prstGeom>
          <a:ln w="38100">
            <a:solidFill>
              <a:schemeClr val="bg2"/>
            </a:solidFill>
          </a:ln>
          <a:effectLst>
            <a:glow rad="139700">
              <a:schemeClr val="bg2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9B8F93E-113E-434B-9CCA-4AD031176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86" t="-2393" r="44275" b="2393"/>
          <a:stretch/>
        </p:blipFill>
        <p:spPr>
          <a:xfrm>
            <a:off x="-212271" y="-5452147"/>
            <a:ext cx="2906211" cy="600966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74B2C9-1A72-B146-BC79-81634BBD3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560" y="2457041"/>
            <a:ext cx="6681790" cy="44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9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C 0.00235 -0.00301 0.00443 -0.00648 0.00703 -0.00834 C 0.02162 -0.01852 0.04649 -0.00926 0.05625 -0.00834 C 0.05899 -0.00579 0.06224 -0.00486 0.06485 2.96296E-6 C 0.06771 0.00555 0.07032 0.01319 0.07357 0.01643 C 0.0763 0.01898 0.07969 0.0199 0.08229 0.02477 C 0.0836 0.02754 0.08503 0.03055 0.08659 0.03264 C 0.08946 0.03634 0.09258 0.03634 0.09532 0.04097 C 0.09662 0.04375 0.09818 0.04652 0.09948 0.0493 C 0.10065 0.05162 0.1013 0.05532 0.10248 0.05764 C 0.10365 0.05995 0.10534 0.06041 0.1069 0.06157 C 0.1194 0.09722 0.10339 0.05347 0.11563 0.0824 C 0.12266 0.09838 0.11641 0.09166 0.12409 0.09791 C 0.12565 0.10231 0.12683 0.10648 0.12852 0.11041 C 0.12982 0.11389 0.13164 0.11504 0.13282 0.11852 C 0.13386 0.12199 0.13347 0.12708 0.13425 0.13102 C 0.13503 0.13518 0.1362 0.13935 0.13724 0.14328 C 0.1375 0.14907 0.13815 0.15416 0.13854 0.15995 C 0.14011 0.17916 0.13972 0.17916 0.14154 0.19768 C 0.14193 0.20115 0.14258 0.20578 0.14297 0.20926 C 0.14388 0.22083 0.14492 0.23102 0.14597 0.24259 C 0.14597 0.24282 0.14857 0.27523 0.14857 0.27546 C 0.14922 0.27893 0.14948 0.28333 0.15013 0.28773 C 0.15091 0.29166 0.15209 0.29583 0.153 0.30046 C 0.15365 0.30393 0.15378 0.30856 0.15443 0.31203 C 0.15534 0.31782 0.15664 0.32268 0.15729 0.32847 C 0.15821 0.33402 0.15821 0.33981 0.15886 0.3456 C 0.15964 0.35139 0.16081 0.35602 0.16172 0.3618 C 0.1625 0.36759 0.1625 0.37245 0.16315 0.37824 C 0.16354 0.38264 0.1642 0.38634 0.16459 0.39097 C 0.16524 0.39676 0.16641 0.41227 0.16758 0.41875 C 0.16823 0.42338 0.16953 0.42685 0.17045 0.43148 C 0.17084 0.43657 0.17123 0.44236 0.17188 0.44815 C 0.17227 0.45162 0.17292 0.45578 0.17331 0.46041 C 0.17396 0.46852 0.17422 0.47662 0.17474 0.48472 C 0.17826 0.54027 0.17422 0.47963 0.17761 0.51782 L 0.1806 0.55069 C 0.18099 0.56435 0.18164 0.57777 0.1819 0.59166 C 0.18412 0.675 0.18242 0.64907 0.18477 0.72361 C 0.18581 0.75578 0.18698 0.76944 0.18789 0.80185 C 0.18789 0.80833 0.18789 0.81527 0.18789 0.82245 " pathEditMode="relative" rAng="0" ptsTypes="AAAAAAAAAAAAAAAAAAAAAAAAAAAAAAAAAAAAAAA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8" y="40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" fill="hold">
                                          <p:stCondLst>
                                            <p:cond delay="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" fill="hold">
                                          <p:stCondLst>
                                            <p:cond delay="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" fill="hold">
                                          <p:stCondLst>
                                            <p:cond delay="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1D675C-5993-494C-A3F5-F7BF08929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42" y="941475"/>
            <a:ext cx="7694752" cy="4511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B03D87-0888-5847-A1D6-7D938D5737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57" r="45166" b="10040"/>
          <a:stretch/>
        </p:blipFill>
        <p:spPr>
          <a:xfrm>
            <a:off x="8866812" y="685197"/>
            <a:ext cx="2026023" cy="5553043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719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90F065-BD17-3549-8B49-54F6D65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65" r="40070" b="1588"/>
          <a:stretch/>
        </p:blipFill>
        <p:spPr>
          <a:xfrm>
            <a:off x="8597906" y="456933"/>
            <a:ext cx="2422623" cy="5669547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D860AF-9739-1148-B6F5-610EE2214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2" y="1050772"/>
            <a:ext cx="7870480" cy="457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4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12CAAF-3C38-254F-886E-3C0397340EA3}"/>
              </a:ext>
            </a:extLst>
          </p:cNvPr>
          <p:cNvSpPr txBox="1"/>
          <p:nvPr/>
        </p:nvSpPr>
        <p:spPr>
          <a:xfrm>
            <a:off x="2075429" y="4616110"/>
            <a:ext cx="8579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HanziPen SC" panose="03000300000000000000" pitchFamily="66" charset="-122"/>
                <a:ea typeface="HanziPen SC" panose="03000300000000000000" pitchFamily="66" charset="-122"/>
              </a:rPr>
              <a:t>Observation Sequence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B3CA2-25AC-FC4B-A94D-A103F011E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98" r="24019"/>
          <a:stretch/>
        </p:blipFill>
        <p:spPr>
          <a:xfrm>
            <a:off x="6282381" y="1231527"/>
            <a:ext cx="2304051" cy="2910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700A59-0548-C749-88F3-0395A40113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326"/>
          <a:stretch/>
        </p:blipFill>
        <p:spPr>
          <a:xfrm>
            <a:off x="-189896" y="1476016"/>
            <a:ext cx="3511143" cy="291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45B7A-95D8-A149-9FC4-4EDBFD0A96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64"/>
          <a:stretch/>
        </p:blipFill>
        <p:spPr>
          <a:xfrm>
            <a:off x="3617424" y="1231527"/>
            <a:ext cx="3870885" cy="2910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BDACA-18A7-2A47-8239-AC295BD86956}"/>
              </a:ext>
            </a:extLst>
          </p:cNvPr>
          <p:cNvSpPr txBox="1"/>
          <p:nvPr/>
        </p:nvSpPr>
        <p:spPr>
          <a:xfrm>
            <a:off x="3428932" y="939139"/>
            <a:ext cx="2557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HanziPen SC" panose="03000300000000000000" pitchFamily="66" charset="-122"/>
                <a:ea typeface="HanziPen SC" panose="03000300000000000000" pitchFamily="66" charset="-122"/>
              </a:rPr>
              <a:t>2 days ago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4E6AB9-388E-794D-940F-002FD423CB26}"/>
              </a:ext>
            </a:extLst>
          </p:cNvPr>
          <p:cNvSpPr txBox="1"/>
          <p:nvPr/>
        </p:nvSpPr>
        <p:spPr>
          <a:xfrm>
            <a:off x="6210187" y="939138"/>
            <a:ext cx="2112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Lucida Blackletter" pitchFamily="2" charset="77"/>
              </a:defRPr>
            </a:lvl1pPr>
          </a:lstStyle>
          <a:p>
            <a:r>
              <a:rPr lang="en-US" sz="3200" b="1" dirty="0">
                <a:latin typeface="HanziPen SC" panose="03000300000000000000" pitchFamily="66" charset="-122"/>
                <a:ea typeface="HanziPen SC" panose="03000300000000000000" pitchFamily="66" charset="-122"/>
              </a:rPr>
              <a:t>Yesterday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4E3A9-E875-6745-8EB6-46358D1FAC18}"/>
              </a:ext>
            </a:extLst>
          </p:cNvPr>
          <p:cNvSpPr txBox="1"/>
          <p:nvPr/>
        </p:nvSpPr>
        <p:spPr>
          <a:xfrm>
            <a:off x="9563828" y="967939"/>
            <a:ext cx="1317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HanziPen SC" panose="03000300000000000000" pitchFamily="66" charset="-122"/>
                <a:ea typeface="HanziPen SC" panose="03000300000000000000" pitchFamily="66" charset="-122"/>
              </a:rPr>
              <a:t>Today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BAEDA2-F193-8D41-8A76-E4F121D977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64"/>
          <a:stretch/>
        </p:blipFill>
        <p:spPr>
          <a:xfrm>
            <a:off x="9009336" y="1260327"/>
            <a:ext cx="3870885" cy="29105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265625-3215-DA46-BF39-F1E18877D988}"/>
              </a:ext>
            </a:extLst>
          </p:cNvPr>
          <p:cNvSpPr txBox="1"/>
          <p:nvPr/>
        </p:nvSpPr>
        <p:spPr>
          <a:xfrm>
            <a:off x="848700" y="967939"/>
            <a:ext cx="2557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HanziPen SC" panose="03000300000000000000" pitchFamily="66" charset="-122"/>
                <a:ea typeface="HanziPen SC" panose="03000300000000000000" pitchFamily="66" charset="-122"/>
              </a:rPr>
              <a:t>3 days ago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E6DFD8-AFD2-374C-97D5-C3F326BA6B8C}"/>
              </a:ext>
            </a:extLst>
          </p:cNvPr>
          <p:cNvSpPr txBox="1"/>
          <p:nvPr/>
        </p:nvSpPr>
        <p:spPr>
          <a:xfrm>
            <a:off x="1053679" y="3621096"/>
            <a:ext cx="1803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anziPen SC" panose="03000300000000000000" pitchFamily="66" charset="-122"/>
                <a:ea typeface="HanziPen SC" panose="03000300000000000000" pitchFamily="66" charset="-122"/>
              </a:rPr>
              <a:t>Rice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BDBC4-E827-564B-A2F5-6138775F2E30}"/>
              </a:ext>
            </a:extLst>
          </p:cNvPr>
          <p:cNvSpPr txBox="1"/>
          <p:nvPr/>
        </p:nvSpPr>
        <p:spPr>
          <a:xfrm>
            <a:off x="3700083" y="3621097"/>
            <a:ext cx="1803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anziPen SC" panose="03000300000000000000" pitchFamily="66" charset="-122"/>
                <a:ea typeface="HanziPen SC" panose="03000300000000000000" pitchFamily="66" charset="-122"/>
              </a:rPr>
              <a:t>Black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1CB9AE-B04C-7048-AE28-B341E003C0F0}"/>
              </a:ext>
            </a:extLst>
          </p:cNvPr>
          <p:cNvSpPr txBox="1"/>
          <p:nvPr/>
        </p:nvSpPr>
        <p:spPr>
          <a:xfrm>
            <a:off x="9244332" y="3621098"/>
            <a:ext cx="1803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anziPen SC" panose="03000300000000000000" pitchFamily="66" charset="-122"/>
                <a:ea typeface="HanziPen SC" panose="03000300000000000000" pitchFamily="66" charset="-122"/>
              </a:rPr>
              <a:t>Black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660D94-80CB-4F48-8E87-810F3AD668EB}"/>
              </a:ext>
            </a:extLst>
          </p:cNvPr>
          <p:cNvSpPr txBox="1"/>
          <p:nvPr/>
        </p:nvSpPr>
        <p:spPr>
          <a:xfrm>
            <a:off x="6365040" y="3621096"/>
            <a:ext cx="1803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anziPen SC" panose="03000300000000000000" pitchFamily="66" charset="-122"/>
                <a:ea typeface="HanziPen SC" panose="03000300000000000000" pitchFamily="66" charset="-122"/>
              </a:rPr>
              <a:t>Green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D45D90-600D-2743-BBC6-E90953385839}"/>
              </a:ext>
            </a:extLst>
          </p:cNvPr>
          <p:cNvSpPr txBox="1"/>
          <p:nvPr/>
        </p:nvSpPr>
        <p:spPr>
          <a:xfrm>
            <a:off x="1992770" y="5077775"/>
            <a:ext cx="8579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  <a:p>
            <a:pPr algn="ctr"/>
            <a:r>
              <a:rPr lang="en-US" sz="3600" dirty="0">
                <a:latin typeface="HanziPen SC" panose="03000300000000000000" pitchFamily="66" charset="-122"/>
                <a:ea typeface="HanziPen SC" panose="03000300000000000000" pitchFamily="66" charset="-122"/>
              </a:rPr>
              <a:t>(flavors of tea observed)</a:t>
            </a:r>
          </a:p>
        </p:txBody>
      </p:sp>
    </p:spTree>
    <p:extLst>
      <p:ext uri="{BB962C8B-B14F-4D97-AF65-F5344CB8AC3E}">
        <p14:creationId xmlns:p14="http://schemas.microsoft.com/office/powerpoint/2010/main" val="124245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1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9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1" decel="50000" autoRev="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" fill="hold">
                                          <p:stCondLst>
                                            <p:cond delay="17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8" presetClass="entr" presetSubtype="0" accel="5000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4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5" dur="9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1" decel="50000" autoRev="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7" fill="hold">
                                          <p:stCondLst>
                                            <p:cond delay="17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8" presetClass="entr" presetSubtype="0" accel="5000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1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2" dur="9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1" decel="50000" autoRev="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7" fill="hold">
                                          <p:stCondLst>
                                            <p:cond delay="17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8" presetClass="entr" presetSubtype="0" accel="5000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8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9" dur="9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1" decel="50000" autoRev="1" fill="hold">
                                          <p:stCondLst>
                                            <p:cond delay="9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7" fill="hold">
                                          <p:stCondLst>
                                            <p:cond delay="173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4" presetClass="emph" presetSubtype="0" repeatCount="indefinite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8" dur="10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0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1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2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3" grpId="3"/>
      <p:bldP spid="8" grpId="0"/>
      <p:bldP spid="8" grpId="1"/>
      <p:bldP spid="9" grpId="0"/>
      <p:bldP spid="9" grpId="1"/>
      <p:bldP spid="10" grpId="0"/>
      <p:bldP spid="10" grpId="1"/>
      <p:bldP spid="12" grpId="0"/>
      <p:bldP spid="12" grpId="1"/>
      <p:bldP spid="13" grpId="0"/>
      <p:bldP spid="14" grpId="0"/>
      <p:bldP spid="15" grpId="0"/>
      <p:bldP spid="16" grpId="0"/>
      <p:bldP spid="1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F39AA8-5B4A-7247-9EC4-C2935310E6BF}"/>
              </a:ext>
            </a:extLst>
          </p:cNvPr>
          <p:cNvSpPr/>
          <p:nvPr/>
        </p:nvSpPr>
        <p:spPr>
          <a:xfrm>
            <a:off x="1326571" y="333758"/>
            <a:ext cx="9966269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dirty="0">
                <a:latin typeface="HanziPen SC" panose="03000300000000000000" pitchFamily="66" charset="-122"/>
                <a:ea typeface="HanziPen SC" panose="03000300000000000000" pitchFamily="66" charset="-122"/>
              </a:rPr>
              <a:t>Maximum Likelihood </a:t>
            </a:r>
          </a:p>
          <a:p>
            <a:pPr algn="ctr">
              <a:lnSpc>
                <a:spcPct val="150000"/>
              </a:lnSpc>
            </a:pPr>
            <a:r>
              <a:rPr lang="en-US" sz="3200" dirty="0" err="1">
                <a:latin typeface="HanziPen SC" panose="03000300000000000000" pitchFamily="66" charset="-122"/>
                <a:ea typeface="HanziPen SC" panose="03000300000000000000" pitchFamily="66" charset="-122"/>
              </a:rPr>
              <a:t>a.k.a</a:t>
            </a:r>
            <a:r>
              <a:rPr lang="en-US" sz="3200" dirty="0">
                <a:latin typeface="HanziPen SC" panose="03000300000000000000" pitchFamily="66" charset="-122"/>
                <a:ea typeface="HanziPen SC" panose="03000300000000000000" pitchFamily="66" charset="-122"/>
              </a:rPr>
              <a:t> what’s the most likely sequence to have occurred??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6519D-60C8-9B4C-AE12-718B1825A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54" r="44205" b="13632"/>
          <a:stretch/>
        </p:blipFill>
        <p:spPr>
          <a:xfrm>
            <a:off x="5107615" y="2467069"/>
            <a:ext cx="2330823" cy="388293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C74D61-A349-9843-90E6-4D97DA95A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21" t="-2991" r="44111" b="13851"/>
          <a:stretch/>
        </p:blipFill>
        <p:spPr>
          <a:xfrm>
            <a:off x="5170581" y="2342429"/>
            <a:ext cx="2278248" cy="400757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292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{\displaystyle P(A\mid B)={\frac {P(B\mid A)\,P(A)}{P(B)}}\cdot }">
            <a:extLst>
              <a:ext uri="{FF2B5EF4-FFF2-40B4-BE49-F238E27FC236}">
                <a16:creationId xmlns:a16="http://schemas.microsoft.com/office/drawing/2014/main" id="{AD08C6AC-28FE-7441-96E9-AF3705580D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59000" y="3276600"/>
            <a:ext cx="408940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05D7F7-A63A-D54A-BF09-174A01C64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527" y="1754481"/>
            <a:ext cx="8354483" cy="17752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5C96C2-469A-7F4B-BF03-5AB330FBF336}"/>
              </a:ext>
            </a:extLst>
          </p:cNvPr>
          <p:cNvSpPr/>
          <p:nvPr/>
        </p:nvSpPr>
        <p:spPr>
          <a:xfrm>
            <a:off x="1645292" y="4016681"/>
            <a:ext cx="89569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HanziPen SC" panose="03000300000000000000" pitchFamily="66" charset="-122"/>
                <a:ea typeface="HanziPen SC" panose="03000300000000000000" pitchFamily="66" charset="-122"/>
              </a:rPr>
              <a:t>^ Bayes Theorem </a:t>
            </a:r>
            <a:r>
              <a:rPr lang="en-US" sz="2000" dirty="0">
                <a:latin typeface="HanziPen SC" panose="03000300000000000000" pitchFamily="66" charset="-122"/>
                <a:ea typeface="HanziPen SC" panose="03000300000000000000" pitchFamily="66" charset="-122"/>
              </a:rPr>
              <a:t>(calculates the probability of an event occurring, taking into account other factors that influence the likelihood of that event)</a:t>
            </a:r>
          </a:p>
        </p:txBody>
      </p:sp>
    </p:spTree>
    <p:extLst>
      <p:ext uri="{BB962C8B-B14F-4D97-AF65-F5344CB8AC3E}">
        <p14:creationId xmlns:p14="http://schemas.microsoft.com/office/powerpoint/2010/main" val="96875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22C75F5-20E7-AE49-BC88-EE0748546B2C}"/>
              </a:ext>
            </a:extLst>
          </p:cNvPr>
          <p:cNvCxnSpPr>
            <a:cxnSpLocks/>
            <a:stCxn id="8" idx="2"/>
          </p:cNvCxnSpPr>
          <p:nvPr/>
        </p:nvCxnSpPr>
        <p:spPr>
          <a:xfrm flipV="1">
            <a:off x="1206989" y="1557555"/>
            <a:ext cx="262198" cy="3164508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10B1819-42D1-E94A-9BB5-4D2AE5798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98" r="24019"/>
          <a:stretch/>
        </p:blipFill>
        <p:spPr>
          <a:xfrm>
            <a:off x="6346925" y="10784"/>
            <a:ext cx="1508642" cy="1905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8F03B9-F08A-AA46-BD35-EFC0BFC67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326"/>
          <a:stretch/>
        </p:blipFill>
        <p:spPr>
          <a:xfrm>
            <a:off x="243157" y="194694"/>
            <a:ext cx="2299019" cy="19057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F1A713-93EE-D24E-B0C8-63E3D3CB19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64"/>
          <a:stretch/>
        </p:blipFill>
        <p:spPr>
          <a:xfrm>
            <a:off x="3593800" y="0"/>
            <a:ext cx="2534570" cy="19057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2365C2-AEBF-644D-ADA7-67B800B05A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64"/>
          <a:stretch/>
        </p:blipFill>
        <p:spPr>
          <a:xfrm>
            <a:off x="9219756" y="86778"/>
            <a:ext cx="2534570" cy="19057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2053EE-6004-6649-9747-C9C496099DC3}"/>
              </a:ext>
            </a:extLst>
          </p:cNvPr>
          <p:cNvSpPr/>
          <p:nvPr/>
        </p:nvSpPr>
        <p:spPr>
          <a:xfrm>
            <a:off x="5980946" y="5521053"/>
            <a:ext cx="5873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dirty="0">
                <a:latin typeface="HanziPen SC" panose="03000300000000000000" pitchFamily="66" charset="-122"/>
                <a:ea typeface="HanziPen SC" panose="03000300000000000000" pitchFamily="66" charset="-122"/>
              </a:rPr>
              <a:t>**Use the Viterbi Algorithm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7B6E79-8F8C-4D4C-A90A-8115C49B6B54}"/>
              </a:ext>
            </a:extLst>
          </p:cNvPr>
          <p:cNvSpPr/>
          <p:nvPr/>
        </p:nvSpPr>
        <p:spPr>
          <a:xfrm>
            <a:off x="1206989" y="4152769"/>
            <a:ext cx="1302818" cy="1138588"/>
          </a:xfrm>
          <a:prstGeom prst="ellipse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Jane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2CAA86E-6D97-DA42-AB1B-9EA5271BA8D0}"/>
              </a:ext>
            </a:extLst>
          </p:cNvPr>
          <p:cNvSpPr/>
          <p:nvPr/>
        </p:nvSpPr>
        <p:spPr>
          <a:xfrm>
            <a:off x="1166528" y="2206507"/>
            <a:ext cx="1343279" cy="1190573"/>
          </a:xfrm>
          <a:prstGeom prst="ellipse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Will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F3D609-A64C-584E-AE48-8830C7B61D6E}"/>
              </a:ext>
            </a:extLst>
          </p:cNvPr>
          <p:cNvSpPr/>
          <p:nvPr/>
        </p:nvSpPr>
        <p:spPr>
          <a:xfrm>
            <a:off x="3770816" y="4169418"/>
            <a:ext cx="1302818" cy="1138588"/>
          </a:xfrm>
          <a:prstGeom prst="ellipse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Jane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CC5DAB-FDF4-D44E-B738-E0B5BB95399C}"/>
              </a:ext>
            </a:extLst>
          </p:cNvPr>
          <p:cNvSpPr/>
          <p:nvPr/>
        </p:nvSpPr>
        <p:spPr>
          <a:xfrm>
            <a:off x="3730355" y="2223156"/>
            <a:ext cx="1343279" cy="1190573"/>
          </a:xfrm>
          <a:prstGeom prst="ellipse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Will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B5957F-84BF-874C-8946-2571296D8670}"/>
              </a:ext>
            </a:extLst>
          </p:cNvPr>
          <p:cNvSpPr/>
          <p:nvPr/>
        </p:nvSpPr>
        <p:spPr>
          <a:xfrm>
            <a:off x="6368980" y="4086684"/>
            <a:ext cx="1302818" cy="1138588"/>
          </a:xfrm>
          <a:prstGeom prst="ellipse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Jane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788B93-D891-1C46-84A3-41319B873278}"/>
              </a:ext>
            </a:extLst>
          </p:cNvPr>
          <p:cNvSpPr/>
          <p:nvPr/>
        </p:nvSpPr>
        <p:spPr>
          <a:xfrm>
            <a:off x="6328519" y="2140422"/>
            <a:ext cx="1343279" cy="1190573"/>
          </a:xfrm>
          <a:prstGeom prst="ellipse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Will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1776823-2078-C94A-994A-762E0C5B7608}"/>
              </a:ext>
            </a:extLst>
          </p:cNvPr>
          <p:cNvSpPr/>
          <p:nvPr/>
        </p:nvSpPr>
        <p:spPr>
          <a:xfrm>
            <a:off x="9219756" y="4086684"/>
            <a:ext cx="1302818" cy="1138588"/>
          </a:xfrm>
          <a:prstGeom prst="ellipse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Jane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107CC05-588B-314F-8645-61206877FA57}"/>
              </a:ext>
            </a:extLst>
          </p:cNvPr>
          <p:cNvSpPr/>
          <p:nvPr/>
        </p:nvSpPr>
        <p:spPr>
          <a:xfrm>
            <a:off x="9179295" y="2140422"/>
            <a:ext cx="1343279" cy="1190573"/>
          </a:xfrm>
          <a:prstGeom prst="ellipse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Will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A1EF402-89B7-7F41-959B-209B4D74C594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2509807" y="2801794"/>
            <a:ext cx="1214865" cy="1795469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EA9AE3-74D4-0D42-85FF-CA034F350678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 flipV="1">
            <a:off x="5073634" y="2735709"/>
            <a:ext cx="1254885" cy="2003003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ABCAAC-CE8D-F042-BCCE-FDD7E064F710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7671798" y="2735709"/>
            <a:ext cx="1547958" cy="1920269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C508C34-A892-384F-BF25-7B464877E5FA}"/>
              </a:ext>
            </a:extLst>
          </p:cNvPr>
          <p:cNvSpPr txBox="1"/>
          <p:nvPr/>
        </p:nvSpPr>
        <p:spPr>
          <a:xfrm>
            <a:off x="971829" y="3478629"/>
            <a:ext cx="180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glow rad="2286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nziPen SC" panose="03000300000000000000" pitchFamily="66" charset="-122"/>
                <a:ea typeface="HanziPen SC" panose="03000300000000000000" pitchFamily="66" charset="-122"/>
              </a:rPr>
              <a:t>2/3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BB1D74-97E1-5A45-A5BD-CF1552F750D2}"/>
              </a:ext>
            </a:extLst>
          </p:cNvPr>
          <p:cNvSpPr txBox="1"/>
          <p:nvPr/>
        </p:nvSpPr>
        <p:spPr>
          <a:xfrm>
            <a:off x="936551" y="5381402"/>
            <a:ext cx="180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glow rad="2286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nziPen SC" panose="03000300000000000000" pitchFamily="66" charset="-122"/>
                <a:ea typeface="HanziPen SC" panose="03000300000000000000" pitchFamily="66" charset="-122"/>
              </a:rPr>
              <a:t>1/3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812979-2671-CD48-9861-FE2A36EB7395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838168" y="1557555"/>
            <a:ext cx="0" cy="648952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0DB2E06-DC08-F24B-948F-C1B10C1FBB3F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2509807" y="2960776"/>
            <a:ext cx="1179574" cy="1761287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BDE105-A61F-2949-A16E-D64551396779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2509807" y="4722063"/>
            <a:ext cx="1261009" cy="16649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7F916C2-BEF2-C340-B23E-4D64B4BA78C0}"/>
              </a:ext>
            </a:extLst>
          </p:cNvPr>
          <p:cNvCxnSpPr>
            <a:cxnSpLocks/>
            <a:stCxn id="9" idx="6"/>
            <a:endCxn id="19" idx="2"/>
          </p:cNvCxnSpPr>
          <p:nvPr/>
        </p:nvCxnSpPr>
        <p:spPr>
          <a:xfrm>
            <a:off x="2509807" y="2801794"/>
            <a:ext cx="1220548" cy="16649"/>
          </a:xfrm>
          <a:prstGeom prst="straightConnector1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A2066C1-DB84-0F4C-A4F9-B8D1193554D6}"/>
              </a:ext>
            </a:extLst>
          </p:cNvPr>
          <p:cNvSpPr txBox="1"/>
          <p:nvPr/>
        </p:nvSpPr>
        <p:spPr>
          <a:xfrm>
            <a:off x="1687742" y="1765630"/>
            <a:ext cx="56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glow rad="2286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nziPen SC" panose="03000300000000000000" pitchFamily="66" charset="-122"/>
                <a:ea typeface="HanziPen SC" panose="03000300000000000000" pitchFamily="66" charset="-122"/>
              </a:rPr>
              <a:t>0.6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AE05E6-9D27-B74C-92FC-A38A8C73BBBC}"/>
              </a:ext>
            </a:extLst>
          </p:cNvPr>
          <p:cNvSpPr txBox="1"/>
          <p:nvPr/>
        </p:nvSpPr>
        <p:spPr>
          <a:xfrm>
            <a:off x="968513" y="1769245"/>
            <a:ext cx="56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glow rad="2286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nziPen SC" panose="03000300000000000000" pitchFamily="66" charset="-122"/>
                <a:ea typeface="HanziPen SC" panose="03000300000000000000" pitchFamily="66" charset="-122"/>
              </a:rPr>
              <a:t>0.3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8F4239-DD4D-0140-AC28-9C82301D9BD7}"/>
              </a:ext>
            </a:extLst>
          </p:cNvPr>
          <p:cNvSpPr txBox="1"/>
          <p:nvPr/>
        </p:nvSpPr>
        <p:spPr>
          <a:xfrm>
            <a:off x="3155394" y="4055088"/>
            <a:ext cx="56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glow rad="2286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nziPen SC" panose="03000300000000000000" pitchFamily="66" charset="-122"/>
                <a:ea typeface="HanziPen SC" panose="03000300000000000000" pitchFamily="66" charset="-122"/>
              </a:rPr>
              <a:t>0.2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1917549-6EE6-E44F-8D07-03D54666CFF3}"/>
              </a:ext>
            </a:extLst>
          </p:cNvPr>
          <p:cNvSpPr txBox="1"/>
          <p:nvPr/>
        </p:nvSpPr>
        <p:spPr>
          <a:xfrm>
            <a:off x="2835442" y="4570913"/>
            <a:ext cx="56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glow rad="2286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nziPen SC" panose="03000300000000000000" pitchFamily="66" charset="-122"/>
                <a:ea typeface="HanziPen SC" panose="03000300000000000000" pitchFamily="66" charset="-122"/>
              </a:rPr>
              <a:t>0.6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7EB17C-4CC4-5A4C-8D58-9ACDE613A1CD}"/>
              </a:ext>
            </a:extLst>
          </p:cNvPr>
          <p:cNvSpPr txBox="1"/>
          <p:nvPr/>
        </p:nvSpPr>
        <p:spPr>
          <a:xfrm>
            <a:off x="2792096" y="2654744"/>
            <a:ext cx="56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glow rad="2286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nziPen SC" panose="03000300000000000000" pitchFamily="66" charset="-122"/>
                <a:ea typeface="HanziPen SC" panose="03000300000000000000" pitchFamily="66" charset="-122"/>
              </a:rPr>
              <a:t>0.8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E711F71-6610-E44C-B2EC-A0CC9E74E13B}"/>
              </a:ext>
            </a:extLst>
          </p:cNvPr>
          <p:cNvSpPr txBox="1"/>
          <p:nvPr/>
        </p:nvSpPr>
        <p:spPr>
          <a:xfrm>
            <a:off x="3165737" y="3120691"/>
            <a:ext cx="56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glow rad="2286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nziPen SC" panose="03000300000000000000" pitchFamily="66" charset="-122"/>
                <a:ea typeface="HanziPen SC" panose="03000300000000000000" pitchFamily="66" charset="-122"/>
              </a:rPr>
              <a:t>0.4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4EC4167-F643-F945-AADF-F5AAF04D4BA4}"/>
              </a:ext>
            </a:extLst>
          </p:cNvPr>
          <p:cNvSpPr txBox="1"/>
          <p:nvPr/>
        </p:nvSpPr>
        <p:spPr>
          <a:xfrm>
            <a:off x="554332" y="5879247"/>
            <a:ext cx="5044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glow rad="228600">
                    <a:schemeClr val="bg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nziPen SC" panose="03000300000000000000" pitchFamily="66" charset="-122"/>
                <a:ea typeface="HanziPen SC" panose="03000300000000000000" pitchFamily="66" charset="-122"/>
              </a:rPr>
              <a:t>Probability for Will to Jane: 0.6 * 2/3 * 0.2</a:t>
            </a:r>
          </a:p>
        </p:txBody>
      </p:sp>
    </p:spTree>
    <p:extLst>
      <p:ext uri="{BB962C8B-B14F-4D97-AF65-F5344CB8AC3E}">
        <p14:creationId xmlns:p14="http://schemas.microsoft.com/office/powerpoint/2010/main" val="167432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9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31" grpId="0"/>
      <p:bldP spid="32" grpId="0"/>
      <p:bldP spid="50" grpId="0"/>
      <p:bldP spid="53" grpId="0"/>
      <p:bldP spid="54" grpId="0"/>
      <p:bldP spid="55" grpId="0"/>
      <p:bldP spid="33" grpId="0"/>
      <p:bldP spid="56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0E2B7-9F9D-D84D-9867-9145D2ED2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9" r="38151" b="13131"/>
          <a:stretch/>
        </p:blipFill>
        <p:spPr>
          <a:xfrm>
            <a:off x="5851133" y="1580967"/>
            <a:ext cx="1680734" cy="3905433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1B331-FDA1-504A-B48C-5671469A9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68" r="38523" b="13427"/>
          <a:stretch/>
        </p:blipFill>
        <p:spPr>
          <a:xfrm>
            <a:off x="2428116" y="1344321"/>
            <a:ext cx="1613922" cy="3892115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F120FD-73DE-A14F-9EFE-6DFD7FCC55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40" r="36240" b="12370"/>
          <a:stretch/>
        </p:blipFill>
        <p:spPr>
          <a:xfrm>
            <a:off x="3572137" y="1463632"/>
            <a:ext cx="1778000" cy="3939641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9F74B1-3357-BA49-8792-198C4B5009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43" r="38028" b="10423"/>
          <a:stretch/>
        </p:blipFill>
        <p:spPr>
          <a:xfrm>
            <a:off x="1106973" y="1459203"/>
            <a:ext cx="1751398" cy="4027197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08A7DE-B3C5-B149-8039-DC5162295F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924" t="-12046" r="38195" b="12046"/>
          <a:stretch/>
        </p:blipFill>
        <p:spPr>
          <a:xfrm>
            <a:off x="10602387" y="771703"/>
            <a:ext cx="1625601" cy="449580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17A639-261F-8C41-99C1-0A9C2BA678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431" r="37449" b="9026"/>
          <a:stretch/>
        </p:blipFill>
        <p:spPr>
          <a:xfrm>
            <a:off x="9338226" y="1521073"/>
            <a:ext cx="1778000" cy="4090018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80EEDB-7671-D64D-8203-DA57CF308E9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823" r="37768" b="9026"/>
          <a:stretch/>
        </p:blipFill>
        <p:spPr>
          <a:xfrm>
            <a:off x="8226464" y="1521073"/>
            <a:ext cx="1661589" cy="4090018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593EB5-3C15-C24F-AF18-B50AC37D086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458" t="1" r="37816" b="10422"/>
          <a:stretch/>
        </p:blipFill>
        <p:spPr>
          <a:xfrm>
            <a:off x="7045720" y="1459203"/>
            <a:ext cx="1683143" cy="4027197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6C10BF-BA62-2746-8915-A4CC4509C51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7536" r="39158" b="12046"/>
          <a:stretch/>
        </p:blipFill>
        <p:spPr>
          <a:xfrm>
            <a:off x="37434" y="1313255"/>
            <a:ext cx="1586480" cy="3954248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FE714EA-3937-194A-AB77-1402E39F29C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5833" r="40413" b="13427"/>
          <a:stretch/>
        </p:blipFill>
        <p:spPr>
          <a:xfrm>
            <a:off x="4640842" y="1375388"/>
            <a:ext cx="1616928" cy="3892115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5BC259-2E5C-994B-A5C9-6DC4F766CD1B}"/>
              </a:ext>
            </a:extLst>
          </p:cNvPr>
          <p:cNvCxnSpPr>
            <a:cxnSpLocks/>
          </p:cNvCxnSpPr>
          <p:nvPr/>
        </p:nvCxnSpPr>
        <p:spPr>
          <a:xfrm flipH="1">
            <a:off x="5384249" y="1028700"/>
            <a:ext cx="2688607" cy="2140527"/>
          </a:xfrm>
          <a:prstGeom prst="line">
            <a:avLst/>
          </a:prstGeom>
          <a:ln w="5715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854ED0-0AFD-E847-94A0-27A428781FC9}"/>
              </a:ext>
            </a:extLst>
          </p:cNvPr>
          <p:cNvCxnSpPr>
            <a:cxnSpLocks/>
          </p:cNvCxnSpPr>
          <p:nvPr/>
        </p:nvCxnSpPr>
        <p:spPr>
          <a:xfrm flipH="1" flipV="1">
            <a:off x="5398125" y="3168574"/>
            <a:ext cx="3940101" cy="88897"/>
          </a:xfrm>
          <a:prstGeom prst="line">
            <a:avLst/>
          </a:prstGeom>
          <a:ln w="5715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51BEA3-B20E-D94C-8F77-FC1557F0CB92}"/>
              </a:ext>
            </a:extLst>
          </p:cNvPr>
          <p:cNvGrpSpPr/>
          <p:nvPr/>
        </p:nvGrpSpPr>
        <p:grpSpPr>
          <a:xfrm>
            <a:off x="7452357" y="428115"/>
            <a:ext cx="3563340" cy="2959030"/>
            <a:chOff x="8462235" y="1879600"/>
            <a:chExt cx="3563340" cy="295903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8C67260-32D7-7B40-B6C7-C2F4B36727F3}"/>
                </a:ext>
              </a:extLst>
            </p:cNvPr>
            <p:cNvSpPr/>
            <p:nvPr/>
          </p:nvSpPr>
          <p:spPr>
            <a:xfrm>
              <a:off x="8758147" y="1968500"/>
              <a:ext cx="2900722" cy="2768600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8D9BC56-A2E9-344D-8C81-68CAB88C1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8540" t="14972" r="19113" b="19211"/>
            <a:stretch/>
          </p:blipFill>
          <p:spPr>
            <a:xfrm>
              <a:off x="8462235" y="1879600"/>
              <a:ext cx="3563340" cy="2959030"/>
            </a:xfrm>
            <a:prstGeom prst="rect">
              <a:avLst/>
            </a:prstGeom>
          </p:spPr>
        </p:pic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EF800ED-67C8-8D4A-8B91-CD79F536373E}"/>
              </a:ext>
            </a:extLst>
          </p:cNvPr>
          <p:cNvSpPr/>
          <p:nvPr/>
        </p:nvSpPr>
        <p:spPr>
          <a:xfrm>
            <a:off x="5195126" y="2954192"/>
            <a:ext cx="405998" cy="428765"/>
          </a:xfrm>
          <a:prstGeom prst="ellipse">
            <a:avLst/>
          </a:prstGeom>
          <a:ln w="57150">
            <a:solidFill>
              <a:schemeClr val="accent4">
                <a:lumMod val="20000"/>
                <a:lumOff val="8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5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BFF66D-52A0-3F48-A581-DB8E9D169D79}"/>
              </a:ext>
            </a:extLst>
          </p:cNvPr>
          <p:cNvSpPr/>
          <p:nvPr/>
        </p:nvSpPr>
        <p:spPr>
          <a:xfrm>
            <a:off x="1355908" y="-159621"/>
            <a:ext cx="996626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dirty="0">
                <a:latin typeface="HanziPen SC" panose="03000300000000000000" pitchFamily="66" charset="-122"/>
                <a:ea typeface="HanziPen SC" panose="03000300000000000000" pitchFamily="66" charset="-122"/>
              </a:rPr>
              <a:t>probabilistic sequence models</a:t>
            </a:r>
            <a:endParaRPr lang="en-US" sz="32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7D052-E68B-054E-B7DF-6FA4CABFA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98" r="24019"/>
          <a:stretch/>
        </p:blipFill>
        <p:spPr>
          <a:xfrm>
            <a:off x="6676500" y="4770782"/>
            <a:ext cx="1508642" cy="1905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B0C57-C900-DD4B-B442-C332B0BE3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326"/>
          <a:stretch/>
        </p:blipFill>
        <p:spPr>
          <a:xfrm>
            <a:off x="-374940" y="4603758"/>
            <a:ext cx="2299019" cy="1905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92B3F-1441-2C4F-B853-7284070CB8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64"/>
          <a:stretch/>
        </p:blipFill>
        <p:spPr>
          <a:xfrm>
            <a:off x="3552609" y="4667947"/>
            <a:ext cx="2534570" cy="1905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218553-35FD-6447-9C35-D255A10EA7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65" r="40070"/>
          <a:stretch/>
        </p:blipFill>
        <p:spPr>
          <a:xfrm>
            <a:off x="3526554" y="1043179"/>
            <a:ext cx="1503311" cy="350031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E658EB-A205-1B44-B0B6-C1058862C4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64" t="-5667" r="44759" b="11305"/>
          <a:stretch/>
        </p:blipFill>
        <p:spPr>
          <a:xfrm>
            <a:off x="568965" y="766885"/>
            <a:ext cx="1178644" cy="338862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B5C9A-858C-2D4C-98CC-AB311097A6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64"/>
          <a:stretch/>
        </p:blipFill>
        <p:spPr>
          <a:xfrm>
            <a:off x="10067803" y="4515617"/>
            <a:ext cx="2534570" cy="1905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9FED10-56BB-A544-B992-68BD9F4E9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157" r="45166" b="11466"/>
          <a:stretch/>
        </p:blipFill>
        <p:spPr>
          <a:xfrm>
            <a:off x="6705817" y="1179738"/>
            <a:ext cx="1178644" cy="317930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DF37AF-82CC-464F-B020-0E3176B39A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65" r="40070"/>
          <a:stretch/>
        </p:blipFill>
        <p:spPr>
          <a:xfrm>
            <a:off x="9901489" y="468866"/>
            <a:ext cx="1604270" cy="373538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E9EA70-4DCC-204F-8D8E-92972403D3DF}"/>
              </a:ext>
            </a:extLst>
          </p:cNvPr>
          <p:cNvCxnSpPr>
            <a:cxnSpLocks/>
          </p:cNvCxnSpPr>
          <p:nvPr/>
        </p:nvCxnSpPr>
        <p:spPr>
          <a:xfrm>
            <a:off x="1136149" y="4204252"/>
            <a:ext cx="0" cy="56653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F67F611-DBDB-3345-B383-4AF098F5693F}"/>
              </a:ext>
            </a:extLst>
          </p:cNvPr>
          <p:cNvSpPr/>
          <p:nvPr/>
        </p:nvSpPr>
        <p:spPr>
          <a:xfrm>
            <a:off x="1881799" y="949072"/>
            <a:ext cx="894797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latin typeface="HanziPen SC" panose="03000300000000000000" pitchFamily="66" charset="-122"/>
                <a:ea typeface="HanziPen SC" panose="03000300000000000000" pitchFamily="66" charset="-122"/>
              </a:rPr>
              <a:t>label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D13D4B-8CE6-BD48-B347-C27ACEE81553}"/>
              </a:ext>
            </a:extLst>
          </p:cNvPr>
          <p:cNvSpPr/>
          <p:nvPr/>
        </p:nvSpPr>
        <p:spPr>
          <a:xfrm>
            <a:off x="2076434" y="4877272"/>
            <a:ext cx="777777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 dirty="0">
                <a:latin typeface="HanziPen SC" panose="03000300000000000000" pitchFamily="66" charset="-122"/>
                <a:ea typeface="HanziPen SC" panose="03000300000000000000" pitchFamily="66" charset="-122"/>
              </a:rPr>
              <a:t>unit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FB9F71-01E0-DA46-A5C6-B1B73CEDB689}"/>
              </a:ext>
            </a:extLst>
          </p:cNvPr>
          <p:cNvCxnSpPr>
            <a:cxnSpLocks/>
          </p:cNvCxnSpPr>
          <p:nvPr/>
        </p:nvCxnSpPr>
        <p:spPr>
          <a:xfrm>
            <a:off x="4278209" y="4493191"/>
            <a:ext cx="0" cy="496252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CA9EE1A-6B9C-A046-881B-70BBE3C8F23C}"/>
              </a:ext>
            </a:extLst>
          </p:cNvPr>
          <p:cNvCxnSpPr>
            <a:cxnSpLocks/>
          </p:cNvCxnSpPr>
          <p:nvPr/>
        </p:nvCxnSpPr>
        <p:spPr>
          <a:xfrm>
            <a:off x="7295139" y="4515618"/>
            <a:ext cx="0" cy="56653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DCD40F0-EDCB-674C-AD35-05EC5DF0DD8C}"/>
              </a:ext>
            </a:extLst>
          </p:cNvPr>
          <p:cNvCxnSpPr>
            <a:cxnSpLocks/>
          </p:cNvCxnSpPr>
          <p:nvPr/>
        </p:nvCxnSpPr>
        <p:spPr>
          <a:xfrm>
            <a:off x="10703624" y="4232352"/>
            <a:ext cx="0" cy="566531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Bent Arrow 30">
            <a:extLst>
              <a:ext uri="{FF2B5EF4-FFF2-40B4-BE49-F238E27FC236}">
                <a16:creationId xmlns:a16="http://schemas.microsoft.com/office/drawing/2014/main" id="{2C753564-FDB7-F74B-AE8A-03F12A2FFDCF}"/>
              </a:ext>
            </a:extLst>
          </p:cNvPr>
          <p:cNvSpPr/>
          <p:nvPr/>
        </p:nvSpPr>
        <p:spPr>
          <a:xfrm rot="10800000">
            <a:off x="1800181" y="1790792"/>
            <a:ext cx="508844" cy="545767"/>
          </a:xfrm>
          <a:prstGeom prst="bentArrow">
            <a:avLst>
              <a:gd name="adj1" fmla="val 13353"/>
              <a:gd name="adj2" fmla="val 25000"/>
              <a:gd name="adj3" fmla="val 25000"/>
              <a:gd name="adj4" fmla="val 43750"/>
            </a:avLst>
          </a:prstGeom>
          <a:ln w="28575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A636AD4A-9CAE-344A-A332-C8190E9C810F}"/>
              </a:ext>
            </a:extLst>
          </p:cNvPr>
          <p:cNvSpPr/>
          <p:nvPr/>
        </p:nvSpPr>
        <p:spPr>
          <a:xfrm flipH="1">
            <a:off x="1455823" y="4359042"/>
            <a:ext cx="969046" cy="701415"/>
          </a:xfrm>
          <a:prstGeom prst="uturnArrow">
            <a:avLst>
              <a:gd name="adj1" fmla="val 10830"/>
              <a:gd name="adj2" fmla="val 25000"/>
              <a:gd name="adj3" fmla="val 25000"/>
              <a:gd name="adj4" fmla="val 43750"/>
              <a:gd name="adj5" fmla="val 53745"/>
            </a:avLst>
          </a:prstGeom>
          <a:ln w="28575"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00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8" grpId="0"/>
      <p:bldP spid="31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052456-6786-544A-B55E-8862F01B8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65" r="40070"/>
          <a:stretch/>
        </p:blipFill>
        <p:spPr>
          <a:xfrm>
            <a:off x="687709" y="1699214"/>
            <a:ext cx="2088776" cy="486351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3FAD0C-A5D5-2C44-8E7F-C798349D7E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57" r="45166" b="10612"/>
          <a:stretch/>
        </p:blipFill>
        <p:spPr>
          <a:xfrm>
            <a:off x="2776485" y="1975338"/>
            <a:ext cx="1602576" cy="436450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D64FFD-ECDC-954C-A037-F5C5139DC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65" r="40070"/>
          <a:stretch/>
        </p:blipFill>
        <p:spPr>
          <a:xfrm>
            <a:off x="4705722" y="1699215"/>
            <a:ext cx="2088776" cy="486351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A03D88-3E9C-334A-A51A-90E79AC21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65" r="40070"/>
          <a:stretch/>
        </p:blipFill>
        <p:spPr>
          <a:xfrm>
            <a:off x="9166659" y="1699215"/>
            <a:ext cx="2088776" cy="486351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0DFDF9-5E71-2145-8ADD-32A201B1E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57" r="45166" b="10612"/>
          <a:stretch/>
        </p:blipFill>
        <p:spPr>
          <a:xfrm>
            <a:off x="7094375" y="1975338"/>
            <a:ext cx="1602576" cy="436450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7D8275-6E57-8D43-A226-AD6445F5898B}"/>
              </a:ext>
            </a:extLst>
          </p:cNvPr>
          <p:cNvSpPr/>
          <p:nvPr/>
        </p:nvSpPr>
        <p:spPr>
          <a:xfrm>
            <a:off x="2180937" y="557553"/>
            <a:ext cx="8703394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latin typeface="HanziPen SC" panose="03000300000000000000" pitchFamily="66" charset="-122"/>
                <a:ea typeface="HanziPen SC" panose="03000300000000000000" pitchFamily="66" charset="-122"/>
              </a:rPr>
              <a:t>unknown order of tea makers </a:t>
            </a:r>
            <a:r>
              <a:rPr lang="en-US" sz="2800" dirty="0">
                <a:latin typeface="HanziPen SC" panose="03000300000000000000" pitchFamily="66" charset="-122"/>
                <a:ea typeface="HanziPen SC" panose="03000300000000000000" pitchFamily="66" charset="-122"/>
                <a:sym typeface="Wingdings" pitchFamily="2" charset="2"/>
              </a:rPr>
              <a:t> hidden state sequence</a:t>
            </a:r>
            <a:endParaRPr lang="en-US" sz="28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93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07A0D9-4BFF-EF48-B9FA-9C7B89A11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914" y="3588768"/>
            <a:ext cx="4173462" cy="2756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3A72C4-EE00-5947-8862-6A8A9F1E2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1028">
            <a:off x="-500090" y="130463"/>
            <a:ext cx="5934259" cy="39192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6D396C-DEE3-4147-9C5F-2BF2F832E9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Brus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9856" y="1"/>
            <a:ext cx="5945385" cy="39266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86A940-7E1D-E44B-AEC8-4D528FCCF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2726" y="195379"/>
            <a:ext cx="5520206" cy="36458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54C630-5837-0B4E-BE50-2AEE21323E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8589" y="3283760"/>
            <a:ext cx="4890340" cy="322981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11AB42E-6066-7E40-8ED7-D4DDC9B1573A}"/>
              </a:ext>
            </a:extLst>
          </p:cNvPr>
          <p:cNvGrpSpPr/>
          <p:nvPr/>
        </p:nvGrpSpPr>
        <p:grpSpPr>
          <a:xfrm>
            <a:off x="3807043" y="3588768"/>
            <a:ext cx="5111573" cy="3319606"/>
            <a:chOff x="3437963" y="-517339"/>
            <a:chExt cx="6807200" cy="4495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F36A22-4FC3-2545-8CF3-0CA1CB107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37963" y="-517339"/>
              <a:ext cx="6807200" cy="44958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92BE045-29C7-8A4A-B724-338E60A52A8E}"/>
                </a:ext>
              </a:extLst>
            </p:cNvPr>
            <p:cNvSpPr/>
            <p:nvPr/>
          </p:nvSpPr>
          <p:spPr>
            <a:xfrm rot="20193116">
              <a:off x="4887095" y="866619"/>
              <a:ext cx="3792570" cy="1625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GulimChe" panose="020B0609000101010101" pitchFamily="49" charset="-127"/>
                  <a:ea typeface="GulimChe" panose="020B0609000101010101" pitchFamily="49" charset="-127"/>
                </a:rPr>
                <a:t>Part of speech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GulimChe" panose="020B0609000101010101" pitchFamily="49" charset="-127"/>
                  <a:ea typeface="GulimChe" panose="020B0609000101010101" pitchFamily="49" charset="-127"/>
                </a:rPr>
                <a:t>tagging</a:t>
              </a:r>
              <a:endParaRPr lang="en-US" b="0" dirty="0">
                <a:solidFill>
                  <a:schemeClr val="bg1"/>
                </a:solidFill>
                <a:effectLst/>
                <a:latin typeface="GulimChe" panose="020B0609000101010101" pitchFamily="49" charset="-127"/>
                <a:ea typeface="GulimChe" panose="020B0609000101010101" pitchFamily="49" charset="-127"/>
              </a:endParaRPr>
            </a:p>
            <a:p>
              <a:br>
                <a:rPr lang="en-US" dirty="0">
                  <a:latin typeface="GulimChe" panose="020B0609000101010101" pitchFamily="49" charset="-127"/>
                  <a:ea typeface="GulimChe" panose="020B0609000101010101" pitchFamily="49" charset="-127"/>
                </a:rPr>
              </a:br>
              <a:endParaRPr lang="en-US" dirty="0">
                <a:latin typeface="GulimChe" panose="020B0609000101010101" pitchFamily="49" charset="-127"/>
                <a:ea typeface="GulimChe" panose="020B0609000101010101" pitchFamily="49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3849EA8-D1C5-B54A-A170-3D8C33D0C38E}"/>
              </a:ext>
            </a:extLst>
          </p:cNvPr>
          <p:cNvSpPr txBox="1"/>
          <p:nvPr/>
        </p:nvSpPr>
        <p:spPr>
          <a:xfrm>
            <a:off x="672945" y="2752394"/>
            <a:ext cx="33457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anziPen SC" panose="03000300000000000000" pitchFamily="66" charset="-122"/>
                <a:ea typeface="HanziPen SC" panose="03000300000000000000" pitchFamily="66" charset="-122"/>
              </a:rPr>
              <a:t>Computational finance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3BFC31-E0A6-6747-8E83-3509A2F6E259}"/>
              </a:ext>
            </a:extLst>
          </p:cNvPr>
          <p:cNvSpPr txBox="1"/>
          <p:nvPr/>
        </p:nvSpPr>
        <p:spPr>
          <a:xfrm>
            <a:off x="4967490" y="3111715"/>
            <a:ext cx="2388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anziPen SC" panose="03000300000000000000" pitchFamily="66" charset="-122"/>
                <a:ea typeface="HanziPen SC" panose="03000300000000000000" pitchFamily="66" charset="-122"/>
              </a:rPr>
              <a:t>Cryptanalysis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4993E3-71D5-6C44-B6FB-DB154B17C973}"/>
              </a:ext>
            </a:extLst>
          </p:cNvPr>
          <p:cNvSpPr txBox="1"/>
          <p:nvPr/>
        </p:nvSpPr>
        <p:spPr>
          <a:xfrm>
            <a:off x="8304372" y="3072451"/>
            <a:ext cx="31393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anziPen SC" panose="03000300000000000000" pitchFamily="66" charset="-122"/>
                <a:ea typeface="HanziPen SC" panose="03000300000000000000" pitchFamily="66" charset="-122"/>
              </a:rPr>
              <a:t>Time-series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FE5BFB-1542-6B43-AECA-BF710FEF586B}"/>
              </a:ext>
            </a:extLst>
          </p:cNvPr>
          <p:cNvSpPr txBox="1"/>
          <p:nvPr/>
        </p:nvSpPr>
        <p:spPr>
          <a:xfrm>
            <a:off x="320696" y="5984652"/>
            <a:ext cx="4049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anziPen SC" panose="03000300000000000000" pitchFamily="66" charset="-122"/>
                <a:ea typeface="HanziPen SC" panose="03000300000000000000" pitchFamily="66" charset="-122"/>
              </a:rPr>
              <a:t>Speech recognition/synthesis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A90168-06E8-3B40-B535-506F1078F504}"/>
              </a:ext>
            </a:extLst>
          </p:cNvPr>
          <p:cNvSpPr txBox="1"/>
          <p:nvPr/>
        </p:nvSpPr>
        <p:spPr>
          <a:xfrm>
            <a:off x="8697954" y="5975790"/>
            <a:ext cx="2388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HanziPen SC" panose="03000300000000000000" pitchFamily="66" charset="-122"/>
                <a:ea typeface="HanziPen SC" panose="03000300000000000000" pitchFamily="66" charset="-122"/>
              </a:rPr>
              <a:t>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286721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D6DA3B-85CB-8E44-9D63-9ECC1B503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64" b="9739"/>
          <a:stretch/>
        </p:blipFill>
        <p:spPr>
          <a:xfrm>
            <a:off x="5384796" y="-552220"/>
            <a:ext cx="7569824" cy="5137472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A3C860-3AD0-6C40-B247-6EDE7658C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219" t="6106" r="3219" b="14258"/>
          <a:stretch/>
        </p:blipFill>
        <p:spPr>
          <a:xfrm>
            <a:off x="-951614" y="1821411"/>
            <a:ext cx="8177704" cy="4301094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F797B6-2762-F746-BFEE-C7656342CE9A}"/>
              </a:ext>
            </a:extLst>
          </p:cNvPr>
          <p:cNvSpPr txBox="1"/>
          <p:nvPr/>
        </p:nvSpPr>
        <p:spPr>
          <a:xfrm>
            <a:off x="6695993" y="4164820"/>
            <a:ext cx="1533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anziPen TC" panose="03000300000000000000" pitchFamily="66" charset="-120"/>
                <a:ea typeface="HanziPen TC" panose="03000300000000000000" pitchFamily="66" charset="-120"/>
              </a:rPr>
              <a:t>Black tea</a:t>
            </a:r>
          </a:p>
        </p:txBody>
      </p:sp>
    </p:spTree>
    <p:extLst>
      <p:ext uri="{BB962C8B-B14F-4D97-AF65-F5344CB8AC3E}">
        <p14:creationId xmlns:p14="http://schemas.microsoft.com/office/powerpoint/2010/main" val="413617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EB92B-B8A7-7548-8DF2-A8B7F46C3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13" t="1921" r="41084" b="-1921"/>
          <a:stretch/>
        </p:blipFill>
        <p:spPr>
          <a:xfrm>
            <a:off x="7058799" y="984698"/>
            <a:ext cx="1878988" cy="449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42E104-C2F0-DF4D-8EA5-9044826A6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15" t="2193" r="40742" b="-2193"/>
          <a:stretch/>
        </p:blipFill>
        <p:spPr>
          <a:xfrm>
            <a:off x="5724872" y="858371"/>
            <a:ext cx="1731963" cy="449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5FB6B8-7769-CD47-A5C6-E91F2E925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91" t="2579" r="40669" b="-2579"/>
          <a:stretch/>
        </p:blipFill>
        <p:spPr>
          <a:xfrm>
            <a:off x="4270751" y="984698"/>
            <a:ext cx="1799825" cy="449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C5C78A-546A-AE40-8DBE-921ED89CF1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54" r="44205"/>
          <a:stretch/>
        </p:blipFill>
        <p:spPr>
          <a:xfrm>
            <a:off x="2984144" y="384884"/>
            <a:ext cx="2330823" cy="4495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A0596F-9262-CA4C-9212-172442CF96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786" t="-2393" r="44275" b="2393"/>
          <a:stretch/>
        </p:blipFill>
        <p:spPr>
          <a:xfrm>
            <a:off x="9895390" y="1976717"/>
            <a:ext cx="2174121" cy="4495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B6C3DF-2FC0-0040-A0CF-279FBC47EC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421" t="-2991" r="44111" b="2991"/>
          <a:stretch/>
        </p:blipFill>
        <p:spPr>
          <a:xfrm>
            <a:off x="8704202" y="-119992"/>
            <a:ext cx="2278248" cy="4495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8AE78B-D907-264A-874C-C93AC2FCD7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691" t="-4972" r="36780" b="4972"/>
          <a:stretch/>
        </p:blipFill>
        <p:spPr>
          <a:xfrm>
            <a:off x="262646" y="984698"/>
            <a:ext cx="2418548" cy="4495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C18839-B4CB-A242-B8D5-A6FAE67F297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307" t="-1818" r="43901" b="1818"/>
          <a:stretch/>
        </p:blipFill>
        <p:spPr>
          <a:xfrm>
            <a:off x="1731008" y="1262823"/>
            <a:ext cx="1551520" cy="449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856702-AEAA-CF49-93D8-618A9CDEDE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9316" y="4735063"/>
            <a:ext cx="3422884" cy="2260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761453-FF69-6A45-BA0A-F0B14EAE00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1574" y="2632784"/>
            <a:ext cx="68072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B4D791-0FC2-B647-99F3-9B48BA30C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1" t="-4972" r="36780" b="8447"/>
          <a:stretch/>
        </p:blipFill>
        <p:spPr>
          <a:xfrm>
            <a:off x="354950" y="1962358"/>
            <a:ext cx="2451480" cy="4398686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ACAE29-2AED-3740-B1DA-7853985AA8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91" t="2579" r="40669" b="1291"/>
          <a:stretch/>
        </p:blipFill>
        <p:spPr>
          <a:xfrm>
            <a:off x="3804609" y="2039252"/>
            <a:ext cx="1799825" cy="4321792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1011C0-F78D-C546-A56C-577F33225707}"/>
              </a:ext>
            </a:extLst>
          </p:cNvPr>
          <p:cNvSpPr txBox="1"/>
          <p:nvPr/>
        </p:nvSpPr>
        <p:spPr>
          <a:xfrm>
            <a:off x="1220104" y="1719720"/>
            <a:ext cx="102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anziPen TC" panose="03000300000000000000" pitchFamily="66" charset="-120"/>
                <a:ea typeface="HanziPen TC" panose="03000300000000000000" pitchFamily="66" charset="-120"/>
              </a:rPr>
              <a:t>Will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A1829-9D20-3A42-96FC-5F0F6E9C9BBD}"/>
              </a:ext>
            </a:extLst>
          </p:cNvPr>
          <p:cNvSpPr txBox="1"/>
          <p:nvPr/>
        </p:nvSpPr>
        <p:spPr>
          <a:xfrm>
            <a:off x="4413874" y="1716665"/>
            <a:ext cx="1027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HanziPen TC" panose="03000300000000000000" pitchFamily="66" charset="-120"/>
                <a:ea typeface="HanziPen TC" panose="03000300000000000000" pitchFamily="66" charset="-120"/>
              </a:defRPr>
            </a:lvl1pPr>
          </a:lstStyle>
          <a:p>
            <a:r>
              <a:rPr lang="en-US" dirty="0"/>
              <a:t>Jane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C9F6C6-51D3-F441-9344-5947A2489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11" r="44607" b="14106"/>
          <a:stretch/>
        </p:blipFill>
        <p:spPr>
          <a:xfrm>
            <a:off x="8977743" y="2499435"/>
            <a:ext cx="2224727" cy="386160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A733DC-39BF-7146-9AF6-64D60602C007}"/>
              </a:ext>
            </a:extLst>
          </p:cNvPr>
          <p:cNvCxnSpPr>
            <a:cxnSpLocks/>
          </p:cNvCxnSpPr>
          <p:nvPr/>
        </p:nvCxnSpPr>
        <p:spPr>
          <a:xfrm flipH="1">
            <a:off x="-43846" y="688157"/>
            <a:ext cx="2376267" cy="1351095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E27C7E94-4F92-FE48-97AB-FA64EBA1C29D}"/>
              </a:ext>
            </a:extLst>
          </p:cNvPr>
          <p:cNvSpPr/>
          <p:nvPr/>
        </p:nvSpPr>
        <p:spPr>
          <a:xfrm rot="16200000">
            <a:off x="5320987" y="-5219165"/>
            <a:ext cx="3805777" cy="10202945"/>
          </a:xfrm>
          <a:prstGeom prst="parallelogram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767BB10-39D7-E344-91D7-EDB2726D6B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21" t="-2991" r="44111" b="14044"/>
          <a:stretch/>
        </p:blipFill>
        <p:spPr>
          <a:xfrm>
            <a:off x="8960046" y="2362200"/>
            <a:ext cx="2278248" cy="3998844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06D6F1-8EAA-8D4F-A143-5792E99143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554" r="44205" b="14048"/>
          <a:stretch/>
        </p:blipFill>
        <p:spPr>
          <a:xfrm>
            <a:off x="8907471" y="2496815"/>
            <a:ext cx="2330823" cy="386422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27" name="Cloud Callout 26">
            <a:extLst>
              <a:ext uri="{FF2B5EF4-FFF2-40B4-BE49-F238E27FC236}">
                <a16:creationId xmlns:a16="http://schemas.microsoft.com/office/drawing/2014/main" id="{87880538-6B76-4448-9D1C-3F5B6F58D27B}"/>
              </a:ext>
            </a:extLst>
          </p:cNvPr>
          <p:cNvSpPr/>
          <p:nvPr/>
        </p:nvSpPr>
        <p:spPr>
          <a:xfrm>
            <a:off x="5992886" y="1424390"/>
            <a:ext cx="2437983" cy="1751628"/>
          </a:xfrm>
          <a:prstGeom prst="cloudCallout">
            <a:avLst>
              <a:gd name="adj1" fmla="val 72286"/>
              <a:gd name="adj2" fmla="val 66700"/>
            </a:avLst>
          </a:prstGeom>
          <a:solidFill>
            <a:schemeClr val="bg1"/>
          </a:solidFill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…a Hidden Markov Model!</a:t>
            </a:r>
          </a:p>
        </p:txBody>
      </p:sp>
    </p:spTree>
    <p:extLst>
      <p:ext uri="{BB962C8B-B14F-4D97-AF65-F5344CB8AC3E}">
        <p14:creationId xmlns:p14="http://schemas.microsoft.com/office/powerpoint/2010/main" val="241195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17DD11-781C-194D-8B78-FAC096C20125}"/>
              </a:ext>
            </a:extLst>
          </p:cNvPr>
          <p:cNvSpPr txBox="1"/>
          <p:nvPr/>
        </p:nvSpPr>
        <p:spPr>
          <a:xfrm>
            <a:off x="1316196" y="266549"/>
            <a:ext cx="9857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dirty="0">
                <a:latin typeface="HanziPen SC" panose="03000300000000000000" pitchFamily="66" charset="-122"/>
                <a:ea typeface="HanziPen SC" panose="03000300000000000000" pitchFamily="66" charset="-122"/>
              </a:rPr>
              <a:t>The internal states generate observations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FCF94-A99F-8547-976D-9E48C092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326"/>
          <a:stretch/>
        </p:blipFill>
        <p:spPr>
          <a:xfrm>
            <a:off x="7220247" y="2257981"/>
            <a:ext cx="3511143" cy="2910533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6B2B30-E173-D348-8BFC-A47269B5F7EB}"/>
              </a:ext>
            </a:extLst>
          </p:cNvPr>
          <p:cNvSpPr txBox="1"/>
          <p:nvPr/>
        </p:nvSpPr>
        <p:spPr>
          <a:xfrm>
            <a:off x="-2243868" y="5190498"/>
            <a:ext cx="9857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dirty="0">
                <a:latin typeface="HanziPen SC" panose="03000300000000000000" pitchFamily="66" charset="-122"/>
                <a:ea typeface="HanziPen SC" panose="03000300000000000000" pitchFamily="66" charset="-122"/>
              </a:rPr>
              <a:t>Ex. Internal State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817E3D-EAEE-2446-B8E6-1F3B95B7A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91" t="2579" r="40669" b="-2579"/>
          <a:stretch/>
        </p:blipFill>
        <p:spPr>
          <a:xfrm>
            <a:off x="1769903" y="1334119"/>
            <a:ext cx="1682903" cy="4080034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023AF5-A16A-E748-BC50-7A472C4997AE}"/>
              </a:ext>
            </a:extLst>
          </p:cNvPr>
          <p:cNvSpPr txBox="1"/>
          <p:nvPr/>
        </p:nvSpPr>
        <p:spPr>
          <a:xfrm>
            <a:off x="4638516" y="4344250"/>
            <a:ext cx="9857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dirty="0">
                <a:latin typeface="HanziPen SC" panose="03000300000000000000" pitchFamily="66" charset="-122"/>
                <a:ea typeface="HanziPen SC" panose="03000300000000000000" pitchFamily="66" charset="-122"/>
              </a:rPr>
              <a:t>Ex. Observation</a:t>
            </a:r>
          </a:p>
        </p:txBody>
      </p:sp>
      <p:sp>
        <p:nvSpPr>
          <p:cNvPr id="2" name="Cloud Callout 1">
            <a:extLst>
              <a:ext uri="{FF2B5EF4-FFF2-40B4-BE49-F238E27FC236}">
                <a16:creationId xmlns:a16="http://schemas.microsoft.com/office/drawing/2014/main" id="{8335B95F-4DB3-E342-B1D9-296FD0B8F772}"/>
              </a:ext>
            </a:extLst>
          </p:cNvPr>
          <p:cNvSpPr/>
          <p:nvPr/>
        </p:nvSpPr>
        <p:spPr>
          <a:xfrm>
            <a:off x="4018249" y="1942716"/>
            <a:ext cx="2633472" cy="1978410"/>
          </a:xfrm>
          <a:prstGeom prst="cloudCallout">
            <a:avLst>
              <a:gd name="adj1" fmla="val -81784"/>
              <a:gd name="adj2" fmla="val -18672"/>
            </a:avLst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</a:rPr>
              <a:t>Is my one purpose in life to make tea??!</a:t>
            </a:r>
          </a:p>
        </p:txBody>
      </p:sp>
    </p:spTree>
    <p:extLst>
      <p:ext uri="{BB962C8B-B14F-4D97-AF65-F5344CB8AC3E}">
        <p14:creationId xmlns:p14="http://schemas.microsoft.com/office/powerpoint/2010/main" val="38508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846 0.0368 L -0.25156 0.02454 C -0.24974 0.02129 -0.24883 0.01921 -0.24648 0.0169 C -0.2457 0.0162 -0.24479 0.01597 -0.24388 0.01551 C -0.24166 0.01435 -0.23945 0.01319 -0.23711 0.0125 C -0.23541 0.01204 -0.23372 0.01157 -0.23203 0.01088 C -0.23021 0.01018 -0.22864 0.00856 -0.22682 0.00787 C -0.22539 0.00741 -0.22409 0.00671 -0.22265 0.00648 C -0.2181 0.00532 -0.20911 0.00324 -0.20911 0.00324 C -0.20573 0.00393 -0.20234 0.00486 -0.19883 0.00486 C -0.19166 0.00486 -0.18112 0.00347 -0.1733 0.00185 C -0.17135 0.00139 -0.1694 0.00069 -0.16731 0.00023 C -0.1556 -0.00139 -0.13593 -0.00209 -0.12565 -0.00278 C -0.12448 -0.00324 -0.1233 -0.00417 -0.12213 -0.00417 C -0.10455 -0.00671 -0.10468 -0.00579 -0.08724 -0.00417 C -0.07995 1.85185E-6 -0.08398 -0.0007 -0.07539 -0.00278 C -0.06914 -0.00648 -0.072 -0.00648 -0.06679 -0.00417 C -0.06263 -0.00463 -0.05156 -0.00463 -0.04557 -0.00718 C -0.04375 -0.0081 -0.04205 -0.00926 -0.04036 -0.01019 C -0.03958 -0.01088 -0.03867 -0.01158 -0.03789 -0.01181 C -0.03646 -0.01227 -0.03502 -0.01273 -0.03359 -0.01343 C -0.03125 -0.01435 -0.02903 -0.01574 -0.02682 -0.01644 C -0.02304 -0.01736 -0.01536 -0.01898 -0.01224 -0.02084 C -0.00612 -0.02454 -0.0138 -0.02014 -0.00625 -0.02384 C -0.00547 -0.02431 -0.00455 -0.025 -0.00377 -0.02546 C -0.0026 -0.02593 -0.00143 -0.02639 -0.00039 -0.02685 C 0.00274 -0.02847 0.00157 -0.02963 0.00313 -0.02685 " pathEditMode="relative" ptsTypes="AAAAAAAAAAAAAAAAAAAAAAAAA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2 -0.54607 C 0.31081 -0.54514 0.30664 -0.53658 0.30599 -0.53403 C 0.3056 -0.53218 0.3056 -0.52987 0.30521 -0.52801 C 0.30469 -0.52593 0.30403 -0.52408 0.30351 -0.522 C 0.30286 -0.51945 0.30234 -0.5169 0.30182 -0.51436 C 0.30039 -0.50209 0.30169 -0.51135 0.29922 -0.49931 L 0.29661 -0.48565 C 0.29635 -0.48403 0.29635 -0.48241 0.29583 -0.48102 C 0.29518 -0.4794 0.29453 -0.47801 0.29414 -0.47639 C 0.29062 -0.46389 0.29648 -0.48033 0.29153 -0.46737 C 0.28984 -0.45533 0.29166 -0.46737 0.28815 -0.4507 C 0.2875 -0.44769 0.28698 -0.44468 0.28646 -0.44167 L 0.28476 -0.43241 C 0.28437 -0.43102 0.28424 -0.4294 0.28385 -0.42801 C 0.28333 -0.42547 0.28268 -0.42292 0.28216 -0.42038 C 0.28151 -0.41737 0.28099 -0.41436 0.28047 -0.41135 L 0.27956 -0.40672 C 0.27929 -0.40533 0.27903 -0.40371 0.27877 -0.40232 C 0.27812 -0.39977 0.27747 -0.39723 0.27708 -0.39468 C 0.27474 -0.38218 0.27799 -0.39491 0.27448 -0.38241 C 0.27396 -0.37848 0.27331 -0.37454 0.27278 -0.37038 C 0.27252 -0.36783 0.27226 -0.36528 0.27187 -0.36274 C 0.27174 -0.36135 0.27135 -0.35973 0.27109 -0.35834 C 0.27044 -0.35417 0.27005 -0.35024 0.2694 -0.34607 C 0.26914 -0.34468 0.26875 -0.34306 0.26849 -0.34167 C 0.26797 -0.3375 0.26771 -0.33334 0.26679 -0.3294 C 0.26627 -0.32686 0.26562 -0.32454 0.2651 -0.322 C 0.26471 -0.31991 0.26458 -0.31783 0.26432 -0.31575 C 0.26198 -0.30371 0.26354 -0.3125 0.26081 -0.30371 C 0.25963 -0.29977 0.25885 -0.29538 0.25742 -0.29167 L 0.25403 -0.28241 C 0.2526 -0.27454 0.25364 -0.27917 0.24974 -0.26875 C 0.24922 -0.26737 0.24883 -0.26551 0.24804 -0.26436 C 0.24726 -0.26274 0.24635 -0.26135 0.24557 -0.25973 C 0.24492 -0.25834 0.24453 -0.25649 0.24388 -0.2551 C 0.2431 -0.25348 0.24206 -0.25232 0.24127 -0.2507 C 0.24062 -0.24931 0.24023 -0.24746 0.23958 -0.24607 C 0.2388 -0.24491 0.23789 -0.24399 0.23698 -0.24306 C 0.23216 -0.2301 0.2401 -0.25024 0.23021 -0.23241 C 0.22786 -0.22848 0.22278 -0.21806 0.21914 -0.21575 L 0.21653 -0.21436 C 0.21133 -0.20811 0.21693 -0.21389 0.21054 -0.20973 C 0.20937 -0.20903 0.20833 -0.20741 0.20716 -0.20672 C 0.20443 -0.20487 0.20117 -0.2051 0.1987 -0.20209 L 0.19349 -0.19607 L 0.19101 -0.19306 C 0.1901 -0.19213 0.18919 -0.19121 0.18841 -0.19005 C 0.17929 -0.17385 0.19336 -0.19838 0.18242 -0.18102 C 0.18073 -0.17801 0.17903 -0.17477 0.17734 -0.17176 L 0.17487 -0.16737 C 0.17396 -0.16575 0.17291 -0.16459 0.17226 -0.16274 C 0.17174 -0.16112 0.17122 -0.1595 0.17057 -0.15811 C 0.16979 -0.15695 0.16875 -0.15625 0.16797 -0.1551 C 0.16002 -0.14329 0.17331 -0.15996 0.16028 -0.14445 L 0.15521 -0.13843 C 0.15429 -0.1375 0.15364 -0.13612 0.1526 -0.13542 L 0.14505 -0.13102 C 0.14414 -0.13033 0.14336 -0.12987 0.14245 -0.1294 C 0.1401 -0.12848 0.13789 -0.12709 0.13568 -0.12639 C 0.13385 -0.12593 0.13216 -0.12547 0.13047 -0.12477 C 0.12825 -0.12408 0.12604 -0.12223 0.1237 -0.12176 L 0.11693 -0.12038 C 0.11432 -0.11968 0.11172 -0.11945 0.10924 -0.11875 C 0.09883 -0.11621 0.1095 -0.11852 0.10234 -0.11575 C 0.10065 -0.11505 0.09896 -0.11482 0.09726 -0.11436 C 0.09023 -0.11204 0.0957 -0.11366 0.08958 -0.11112 C 0.08815 -0.11065 0.08672 -0.11042 0.08528 -0.10973 C 0.08359 -0.1088 0.0819 -0.10764 0.08021 -0.10672 L 0.07513 -0.10371 C 0.07422 -0.10325 0.07331 -0.10301 0.07252 -0.10209 C 0.06523 -0.09352 0.07448 -0.10394 0.06745 -0.09769 C 0.0651 -0.09538 0.06015 -0.08936 0.05807 -0.08704 C 0.05729 -0.08588 0.05625 -0.08519 0.05547 -0.08403 C 0.05443 -0.08195 0.05312 -0.0801 0.05208 -0.07778 C 0.05143 -0.07639 0.05104 -0.07477 0.05039 -0.07338 C 0.04466 -0.06135 0.04922 -0.07315 0.0444 -0.06112 C 0.04323 -0.05811 0.04245 -0.05463 0.04101 -0.05209 C 0.0345 -0.04051 0.04062 -0.05232 0.03424 -0.03704 C 0.03333 -0.03496 0.03242 -0.03311 0.03164 -0.03079 C 0.03099 -0.02894 0.0306 -0.02686 0.02995 -0.02477 C 0.02591 -0.01204 0.02995 -0.02639 0.02747 -0.01713 " pathEditMode="relative" ptsTypes="AAAAAAAAAAAAAAAAAAAAAAAAAAAAAAAAAAAAAAAAAAAAAAAAAAAAAAAAAAAAAAAAAAAAAAAAAAAAAAA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877F16-7256-9C45-B535-851ED5A813D7}"/>
              </a:ext>
            </a:extLst>
          </p:cNvPr>
          <p:cNvSpPr/>
          <p:nvPr/>
        </p:nvSpPr>
        <p:spPr>
          <a:xfrm>
            <a:off x="4284377" y="202667"/>
            <a:ext cx="4528804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latin typeface="HanziPen SC" panose="03000300000000000000" pitchFamily="66" charset="-122"/>
                <a:ea typeface="HanziPen SC" panose="03000300000000000000" pitchFamily="66" charset="-122"/>
              </a:rPr>
              <a:t>The internal states are hidden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72BE6-2D1D-BC4F-BF2D-6442CEBCF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65" r="40070" b="1776"/>
          <a:stretch/>
        </p:blipFill>
        <p:spPr>
          <a:xfrm>
            <a:off x="3554353" y="1644013"/>
            <a:ext cx="2088776" cy="4777107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EEA9B0-A72A-564D-B971-7AEB95206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57" r="45166" b="9497"/>
          <a:stretch/>
        </p:blipFill>
        <p:spPr>
          <a:xfrm>
            <a:off x="7270761" y="1829462"/>
            <a:ext cx="1602576" cy="4418938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C1196A-04FB-4A4D-BF2B-A3A0A4D36FEE}"/>
              </a:ext>
            </a:extLst>
          </p:cNvPr>
          <p:cNvSpPr/>
          <p:nvPr/>
        </p:nvSpPr>
        <p:spPr>
          <a:xfrm>
            <a:off x="3126761" y="797627"/>
            <a:ext cx="6211957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latin typeface="HanziPen SC" panose="03000300000000000000" pitchFamily="66" charset="-122"/>
                <a:ea typeface="HanziPen SC" panose="03000300000000000000" pitchFamily="66" charset="-122"/>
              </a:rPr>
              <a:t>Who’s the murderer? Dun-dun-DUNNN!!!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CDAA3E-315E-9D43-A96C-BB0D93F4E84A}"/>
              </a:ext>
            </a:extLst>
          </p:cNvPr>
          <p:cNvSpPr/>
          <p:nvPr/>
        </p:nvSpPr>
        <p:spPr>
          <a:xfrm>
            <a:off x="5941234" y="3150340"/>
            <a:ext cx="630301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latin typeface="HanziPen SC" panose="03000300000000000000" pitchFamily="66" charset="-122"/>
                <a:ea typeface="HanziPen SC" panose="03000300000000000000" pitchFamily="66" charset="-122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58008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" decel="50000" autoRev="1" fill="hold">
                                          <p:stCondLst>
                                            <p:cond delay="45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4" fill="hold">
                                          <p:stCondLst>
                                            <p:cond delay="8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E92611-5198-7448-95BB-9EB406F575E6}"/>
              </a:ext>
            </a:extLst>
          </p:cNvPr>
          <p:cNvSpPr/>
          <p:nvPr/>
        </p:nvSpPr>
        <p:spPr>
          <a:xfrm>
            <a:off x="76055" y="442070"/>
            <a:ext cx="120122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HanziPen SC" panose="03000300000000000000" pitchFamily="66" charset="-122"/>
                <a:ea typeface="HanziPen SC" panose="03000300000000000000" pitchFamily="66" charset="-122"/>
              </a:rPr>
              <a:t>The current state depends on the previous state </a:t>
            </a:r>
          </a:p>
          <a:p>
            <a:pPr algn="ctr"/>
            <a:r>
              <a:rPr lang="en-US" sz="3600" dirty="0">
                <a:latin typeface="HanziPen SC" panose="03000300000000000000" pitchFamily="66" charset="-122"/>
                <a:ea typeface="HanziPen SC" panose="03000300000000000000" pitchFamily="66" charset="-122"/>
              </a:rPr>
              <a:t>(Markov process)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9DBA7-4046-EB4D-B3EC-1B87830B7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91" t="-4972" r="36780" b="7718"/>
          <a:stretch/>
        </p:blipFill>
        <p:spPr>
          <a:xfrm>
            <a:off x="9580289" y="1642399"/>
            <a:ext cx="2418548" cy="4372321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50E8F-3192-D14A-B3BB-29EB7BAC0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15" t="2193" r="40742" b="373"/>
          <a:stretch/>
        </p:blipFill>
        <p:spPr>
          <a:xfrm flipH="1">
            <a:off x="889704" y="1898431"/>
            <a:ext cx="1694339" cy="4380449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1F00DC39-8D52-614D-8A74-E22A7B9CADEB}"/>
              </a:ext>
            </a:extLst>
          </p:cNvPr>
          <p:cNvSpPr/>
          <p:nvPr/>
        </p:nvSpPr>
        <p:spPr>
          <a:xfrm flipH="1">
            <a:off x="3112244" y="1898431"/>
            <a:ext cx="2130552" cy="1421988"/>
          </a:xfrm>
          <a:prstGeom prst="wedgeEllipseCallout">
            <a:avLst>
              <a:gd name="adj1" fmla="val 64782"/>
              <a:gd name="adj2" fmla="val 43764"/>
            </a:avLst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 go make the tea today!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DF654B1A-197C-194D-84B2-71B775BBBB9A}"/>
              </a:ext>
            </a:extLst>
          </p:cNvPr>
          <p:cNvSpPr/>
          <p:nvPr/>
        </p:nvSpPr>
        <p:spPr>
          <a:xfrm flipH="1">
            <a:off x="4254434" y="3418998"/>
            <a:ext cx="3655465" cy="2719201"/>
          </a:xfrm>
          <a:prstGeom prst="wedgeEllipseCallout">
            <a:avLst>
              <a:gd name="adj1" fmla="val -101134"/>
              <a:gd name="adj2" fmla="val -64094"/>
            </a:avLst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Due to higher mathematical powers, I’m forced to make tea whenever Jane tells me to…</a:t>
            </a:r>
          </a:p>
        </p:txBody>
      </p:sp>
    </p:spTree>
    <p:extLst>
      <p:ext uri="{BB962C8B-B14F-4D97-AF65-F5344CB8AC3E}">
        <p14:creationId xmlns:p14="http://schemas.microsoft.com/office/powerpoint/2010/main" val="221397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C -0.00131 0.00556 -0.00235 -0.02176 -0.00183 -0.00833 C -0.00131 0.0051 0.02513 0.01158 0.00182 0.01158 C -0.02123 0.01158 0.00638 -0.02847 0.00586 -0.04189 C 0.00533 -0.05509 0.0013 -0.00555 4.16667E-6 -3.33333E-6 Z " pathEditMode="relative" rAng="0" ptsTypes="AAAAA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-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667C141-A312-AF4C-9229-7679F25C6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358" y="2571569"/>
            <a:ext cx="6807200" cy="449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23552C-4B48-4840-B7B0-1DDA65E89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98" r="24019"/>
          <a:stretch/>
        </p:blipFill>
        <p:spPr>
          <a:xfrm>
            <a:off x="4372764" y="2583761"/>
            <a:ext cx="3558988" cy="449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F2CDCC-617F-DA4C-B4FB-F0422AB931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326"/>
          <a:stretch/>
        </p:blipFill>
        <p:spPr>
          <a:xfrm>
            <a:off x="-1339660" y="2972839"/>
            <a:ext cx="5423541" cy="449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E17804-15CB-8649-9EB0-A1BF7FCDE8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64"/>
          <a:stretch/>
        </p:blipFill>
        <p:spPr>
          <a:xfrm>
            <a:off x="8221274" y="2532466"/>
            <a:ext cx="5979223" cy="449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0D7C28-9478-E84E-ACD2-33B36B7215DD}"/>
              </a:ext>
            </a:extLst>
          </p:cNvPr>
          <p:cNvSpPr txBox="1"/>
          <p:nvPr/>
        </p:nvSpPr>
        <p:spPr>
          <a:xfrm>
            <a:off x="1123058" y="6146462"/>
            <a:ext cx="189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anziPen SC" panose="03000300000000000000" pitchFamily="66" charset="-122"/>
                <a:ea typeface="HanziPen SC" panose="03000300000000000000" pitchFamily="66" charset="-122"/>
              </a:rPr>
              <a:t>Rice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71AD3-C79F-614A-9732-1ADD89247937}"/>
              </a:ext>
            </a:extLst>
          </p:cNvPr>
          <p:cNvSpPr txBox="1"/>
          <p:nvPr/>
        </p:nvSpPr>
        <p:spPr>
          <a:xfrm>
            <a:off x="5231135" y="6146462"/>
            <a:ext cx="189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Lucida Blackletter" pitchFamily="2" charset="77"/>
              </a:defRPr>
            </a:lvl1pPr>
          </a:lstStyle>
          <a:p>
            <a:r>
              <a:rPr lang="en-US" sz="2400" dirty="0">
                <a:latin typeface="HanziPen SC" panose="03000300000000000000" pitchFamily="66" charset="-122"/>
                <a:ea typeface="HanziPen SC" panose="03000300000000000000" pitchFamily="66" charset="-122"/>
              </a:rPr>
              <a:t>Green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E55335-AE7D-934F-897A-BA71CE34F1BA}"/>
              </a:ext>
            </a:extLst>
          </p:cNvPr>
          <p:cNvSpPr txBox="1"/>
          <p:nvPr/>
        </p:nvSpPr>
        <p:spPr>
          <a:xfrm>
            <a:off x="9056823" y="6146462"/>
            <a:ext cx="189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anziPen SC" panose="03000300000000000000" pitchFamily="66" charset="-122"/>
                <a:ea typeface="HanziPen SC" panose="03000300000000000000" pitchFamily="66" charset="-122"/>
              </a:rPr>
              <a:t>Black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45E31-30F1-354E-B977-CBBC03918EAC}"/>
              </a:ext>
            </a:extLst>
          </p:cNvPr>
          <p:cNvSpPr txBox="1"/>
          <p:nvPr/>
        </p:nvSpPr>
        <p:spPr>
          <a:xfrm>
            <a:off x="2314069" y="1686412"/>
            <a:ext cx="8579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anziPen SC" panose="03000300000000000000" pitchFamily="66" charset="-122"/>
                <a:ea typeface="HanziPen SC" panose="03000300000000000000" pitchFamily="66" charset="-122"/>
              </a:rPr>
              <a:t>The three teas Sir Stochastic drinks 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719DE6-1BC8-114C-8C5E-CC20CD208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9531" y="2583761"/>
            <a:ext cx="6807200" cy="449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5C3AB9-4112-B449-ACB4-C86C0E38E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52410" flipH="1">
            <a:off x="-5030828" y="-260944"/>
            <a:ext cx="6237543" cy="41550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D95085-2D31-8747-9F8B-83BB7FDF8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372" y="2625661"/>
            <a:ext cx="68072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7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27 0.04398 C -0.04323 0.04097 -0.04245 0.0375 -0.04114 0.03495 C -0.03841 0.02939 -0.03398 0.0243 -0.03021 0.02083 C -0.0276 0.01828 -0.02474 0.01666 -0.02226 0.01365 C -0.02122 0.0125 -0.02031 0.01111 -0.01927 0.00995 C -0.01823 0.00925 -0.01719 0.00902 -0.01614 0.00833 C -0.0151 0.0074 -0.01432 0.00555 -0.01315 0.00463 C -0.01133 0.00324 -0.00716 0.00115 -0.00716 0.00115 C -0.00338 -0.00394 -0.00351 -0.0044 0.00078 -0.00764 C 0.00183 -0.00857 0.00287 -0.00857 0.00378 -0.0095 C 0.00586 -0.01158 0.00755 -0.01528 0.00977 -0.01667 C 0.01081 -0.01713 0.01172 -0.01783 0.01276 -0.01852 C 0.0155 -0.01968 0.01823 -0.02037 0.02084 -0.022 C 0.02227 -0.02292 0.02344 -0.02454 0.02474 -0.02547 C 0.02604 -0.02639 0.02748 -0.02639 0.02878 -0.02732 C 0.03021 -0.02825 0.03138 -0.02987 0.03281 -0.03079 C 0.03438 -0.03218 0.03607 -0.03334 0.03776 -0.0345 C 0.04388 -0.03843 0.03737 -0.0338 0.04584 -0.03797 C 0.04883 -0.03959 0.0517 -0.04237 0.05482 -0.04329 C 0.05677 -0.04399 0.05886 -0.04422 0.06081 -0.04514 C 0.06185 -0.04561 0.06276 -0.0463 0.0638 -0.047 C 0.06615 -0.04815 0.06849 -0.04954 0.07084 -0.05047 C 0.07409 -0.05186 0.07761 -0.05209 0.08073 -0.05394 C 0.08177 -0.05463 0.08281 -0.05533 0.08373 -0.05579 C 0.08802 -0.05764 0.09037 -0.05787 0.09479 -0.05926 C 0.10222 -0.06204 0.103 -0.06551 0.1138 -0.06644 C 0.13985 -0.06852 0.12852 -0.06713 0.14779 -0.06991 C 0.15052 -0.06945 0.15977 -0.06737 0.16276 -0.06644 C 0.1642 -0.06598 0.1655 -0.06528 0.1668 -0.06459 C 0.16849 -0.06412 0.17018 -0.06366 0.17175 -0.06297 C 0.17383 -0.06181 0.17565 -0.05996 0.17774 -0.05926 L 0.18464 -0.05764 C 0.1875 -0.05579 0.18854 -0.0551 0.19167 -0.05394 C 0.19584 -0.05255 0.19727 -0.05301 0.20065 -0.05047 C 0.20847 -0.04445 0.20052 -0.04885 0.21068 -0.04329 C 0.21341 -0.0419 0.21498 -0.04167 0.21771 -0.03982 C 0.21901 -0.03866 0.22032 -0.03704 0.22162 -0.03612 C 0.22331 -0.03519 0.2293 -0.03311 0.2306 -0.03264 C 0.23268 -0.03033 0.23438 -0.02686 0.23659 -0.02547 L 0.23972 -0.02385 " pathEditMode="relative" ptsTypes="AAAAAAAAAAAAAAAAAAAAAAAAAAAAAAAAAAAAAAAA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71 -0.02385 C 0.24024 -0.02408 0.24779 -0.02477 0.24961 -0.02639 C 0.25078 -0.02732 0.25143 -0.0294 0.25261 -0.03033 C 0.25391 -0.03149 0.25534 -0.03125 0.25664 -0.03172 C 0.25833 -0.03241 0.26003 -0.03357 0.26159 -0.03426 C 0.2638 -0.03542 0.26576 -0.03612 0.26784 -0.03704 L 0.27083 -0.0382 C 0.27175 -0.03889 0.27279 -0.03959 0.27383 -0.03959 C 0.27578 -0.04028 0.27787 -0.04028 0.27982 -0.04098 L 0.29193 -0.0463 C 0.29297 -0.04676 0.29388 -0.04746 0.29492 -0.04769 L 0.30195 -0.04908 C 0.3112 -0.05301 0.29662 -0.04676 0.31003 -0.05162 C 0.31211 -0.05232 0.31406 -0.05324 0.31602 -0.0544 C 0.31706 -0.05463 0.31797 -0.05533 0.31901 -0.05556 C 0.3207 -0.05602 0.3224 -0.05625 0.32409 -0.05695 C 0.328 -0.05834 0.33086 -0.06112 0.33516 -0.06227 C 0.34284 -0.06389 0.33919 -0.06297 0.34623 -0.06482 C 0.34753 -0.06574 0.34883 -0.06667 0.35013 -0.06737 C 0.35156 -0.06829 0.35612 -0.06991 0.35729 -0.07014 C 0.36094 -0.07061 0.36471 -0.07107 0.36836 -0.0713 L 0.3875 -0.07408 C 0.3918 -0.07454 0.39792 -0.07524 0.40261 -0.07662 C 0.40365 -0.07709 0.40456 -0.07801 0.4056 -0.07801 C 0.41159 -0.07871 0.41758 -0.07894 0.4237 -0.07917 C 0.43464 -0.07871 0.44492 -0.07871 0.45586 -0.07662 C 0.45755 -0.07639 0.45925 -0.07593 0.46081 -0.07524 C 0.46641 -0.07408 0.46914 -0.07385 0.475 -0.0713 C 0.47878 -0.06991 0.48125 -0.06852 0.48503 -0.06737 C 0.48698 -0.0669 0.48893 -0.06644 0.49102 -0.06621 C 0.49232 -0.06528 0.49375 -0.06412 0.49518 -0.06343 C 0.49636 -0.06297 0.49779 -0.06274 0.49909 -0.06227 C 0.50013 -0.06181 0.50104 -0.06112 0.50208 -0.06088 C 0.50482 -0.05973 0.50755 -0.05926 0.51016 -0.05834 C 0.51445 -0.05649 0.51211 -0.05718 0.51732 -0.05556 L 0.52331 -0.05024 C 0.52682 -0.04699 0.52956 -0.04514 0.53229 -0.03959 C 0.53294 -0.0382 0.53373 -0.03704 0.53425 -0.03565 C 0.53477 -0.03449 0.53464 -0.03287 0.53529 -0.03172 C 0.53984 -0.02292 0.53698 -0.03241 0.54037 -0.02385 C 0.54089 -0.02269 0.54076 -0.02107 0.54141 -0.01991 C 0.54453 -0.01366 0.54427 -0.01829 0.54636 -0.01181 C 0.54727 -0.00926 0.54727 -0.00625 0.54844 -0.00394 C 0.54909 -0.00255 0.54987 -0.00139 0.55039 4.07407E-6 C 0.55456 0.01111 0.54766 -0.00348 0.55339 0.00787 C 0.55599 0.02199 0.55248 0.00555 0.55638 0.01713 C 0.55755 0.02037 0.55873 0.02662 0.55938 0.03055 C 0.55977 0.03263 0.56003 0.03495 0.56042 0.03703 C 0.56068 0.03842 0.56159 0.0412 0.56159 0.04143 " pathEditMode="relative" rAng="0" ptsTypes="AAAAAAAAAAAAAAAAAAAAAAAAAAAAAAAAAAAAAAAAAAAAAAAAA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94" y="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263 0.01759 C 0.56406 0.01644 0.56602 0.01597 0.56745 0.01458 C 0.56836 0.01366 0.56888 0.01181 0.5694 0.01042 C 0.5707 0.00694 0.57161 0.00301 0.57331 -0.00046 C 0.57786 -0.01042 0.57213 0.00185 0.57812 -0.01018 C 0.57891 -0.01157 0.57943 -0.01319 0.58021 -0.01435 C 0.58112 -0.01597 0.58229 -0.01713 0.5832 -0.01852 C 0.58398 -0.01968 0.58424 -0.0213 0.58503 -0.02268 C 0.58633 -0.02454 0.58789 -0.02616 0.58906 -0.02824 C 0.59023 -0.03032 0.59088 -0.0331 0.59193 -0.03518 C 0.59271 -0.03657 0.59401 -0.03773 0.59492 -0.03935 C 0.5957 -0.04074 0.59609 -0.04236 0.59687 -0.04352 C 0.60482 -0.05648 0.59727 -0.04352 0.60378 -0.05185 C 0.60612 -0.05486 0.60833 -0.05833 0.61068 -0.06157 C 0.61159 -0.06273 0.61263 -0.06412 0.61354 -0.06574 C 0.61458 -0.06736 0.61523 -0.06968 0.61654 -0.07106 C 0.61823 -0.07292 0.62057 -0.07361 0.6224 -0.07523 C 0.62357 -0.07616 0.62422 -0.07824 0.62539 -0.0794 C 0.62656 -0.08056 0.62799 -0.08102 0.6293 -0.08218 C 0.63047 -0.08333 0.63112 -0.08518 0.63229 -0.08634 C 0.6332 -0.0875 0.63424 -0.08796 0.63516 -0.08912 C 0.6362 -0.09028 0.63698 -0.09213 0.63815 -0.09329 C 0.63932 -0.09444 0.64088 -0.09491 0.64206 -0.09606 C 0.64375 -0.09722 0.64531 -0.09884 0.647 -0.10023 C 0.64818 -0.10116 0.64961 -0.10208 0.65091 -0.10278 C 0.6526 -0.10417 0.65417 -0.10556 0.65573 -0.10694 C 0.65677 -0.10787 0.65768 -0.10903 0.65872 -0.10972 C 0.66016 -0.11088 0.66432 -0.11204 0.66562 -0.1125 C 0.67161 -0.11829 0.66523 -0.11296 0.67253 -0.11667 C 0.67383 -0.11736 0.675 -0.11898 0.67643 -0.11944 C 0.67891 -0.1206 0.6819 -0.1206 0.68424 -0.12222 C 0.68555 -0.12315 0.68685 -0.12431 0.68815 -0.125 C 0.68945 -0.12569 0.69088 -0.12593 0.69206 -0.12639 C 0.6931 -0.12685 0.69401 -0.12731 0.69505 -0.12778 C 0.69635 -0.12824 0.69779 -0.1287 0.69896 -0.12917 C 0.7 -0.12963 0.70091 -0.13032 0.70195 -0.13056 C 0.70325 -0.13125 0.70469 -0.13148 0.70586 -0.13194 C 0.7069 -0.13241 0.70781 -0.13287 0.70885 -0.13333 C 0.71146 -0.13449 0.71667 -0.13588 0.71667 -0.13588 C 0.72552 -0.13565 0.73437 -0.13588 0.74323 -0.13472 C 0.74492 -0.13449 0.74648 -0.13264 0.74805 -0.13194 C 0.75 -0.13125 0.75208 -0.13125 0.75404 -0.13056 C 0.75508 -0.13032 0.75586 -0.12963 0.7569 -0.12917 C 0.75924 -0.1287 0.76159 -0.12824 0.7638 -0.12778 C 0.76901 -0.12685 0.77187 -0.12662 0.77669 -0.125 C 0.7793 -0.12407 0.78177 -0.12222 0.78437 -0.12083 C 0.78568 -0.12037 0.78711 -0.11991 0.78841 -0.11944 C 0.78932 -0.11852 0.79036 -0.11736 0.79128 -0.11667 C 0.79219 -0.11597 0.79323 -0.11574 0.79427 -0.11528 C 0.79557 -0.11458 0.79687 -0.11343 0.79818 -0.1125 C 0.79909 -0.11204 0.80013 -0.11181 0.80117 -0.11111 C 0.80247 -0.11042 0.80378 -0.10903 0.80508 -0.10856 C 0.80755 -0.10718 0.81055 -0.10741 0.81289 -0.10556 C 0.81706 -0.10278 0.81797 -0.10185 0.82279 -0.10023 C 0.82396 -0.09954 0.82812 -0.09838 0.82956 -0.09722 C 0.83073 -0.09653 0.83151 -0.09537 0.83255 -0.09468 C 0.83359 -0.09398 0.8345 -0.09398 0.83542 -0.09329 C 0.83763 -0.09167 0.83945 -0.08958 0.84141 -0.08773 C 0.84232 -0.08681 0.84349 -0.08611 0.8444 -0.08495 C 0.84531 -0.08356 0.84622 -0.08194 0.8474 -0.08079 C 0.84909 -0.0787 0.85325 -0.07523 0.85325 -0.075 C 0.85846 -0.06412 0.85156 -0.07755 0.85807 -0.06829 C 0.86458 -0.05926 0.85508 -0.06898 0.86289 -0.06157 L 0.86901 -0.04884 C 0.86953 -0.04768 0.87031 -0.0463 0.87083 -0.04468 C 0.87213 -0.0412 0.87318 -0.03727 0.87487 -0.0338 C 0.87552 -0.03241 0.8763 -0.03102 0.87669 -0.02963 C 0.87721 -0.02847 0.87721 -0.02685 0.87773 -0.02546 C 0.87825 -0.02384 0.87917 -0.02292 0.87969 -0.0213 C 0.8806 -0.01875 0.88099 -0.01574 0.88164 -0.01319 C 0.88229 -0.01065 0.88359 -0.00579 0.88372 -0.00347 C 0.88372 0.00046 0.88372 0.00394 0.88372 0.00787 " pathEditMode="relative" rAng="0" ptsTypes="AAAAAAAAAAAAAAAAAAAAAAAAAAAAAAAAAAAAAAAAAAAAAAAAAAAAAAAAAAAAAAAAAAAAAAAA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8372 -0.03148 C 0.88463 -0.02824 0.88542 -0.02523 0.88672 -0.02222 C 0.88932 -0.0162 0.88945 -0.01921 0.89271 -0.01435 C 0.89583 -0.01018 0.89818 -0.00416 0.90169 -0.00069 C 0.90469 0.00232 0.90846 0.00417 0.91068 0.00857 C 0.91198 0.01135 0.91302 0.01413 0.91471 0.01644 C 0.91549 0.01737 0.91667 0.0169 0.91771 0.01783 C 0.91875 0.01852 0.91953 0.02014 0.9207 0.02084 C 0.92617 0.02454 0.92695 0.02385 0.93268 0.02547 C 0.93789 0.02686 0.93516 0.02663 0.93971 0.02871 C 0.94101 0.0294 0.94232 0.02987 0.94362 0.03056 L 1.00664 0.02871 C 1.00807 0.02871 1.00924 0.02732 1.01068 0.02686 C 1.02083 0.02362 1.01042 0.02801 1.02057 0.02246 C 1.02578 0.01968 1.03242 0.01667 1.03763 0.01297 C 1.03971 0.01181 1.0418 0.01042 1.04362 0.00857 C 1.0526 -0.00069 1.03854 0.00788 1.0526 0.00093 C 1.06042 -0.01111 1.05039 0.00325 1.05963 -0.00694 C 1.06081 -0.00787 1.06159 -0.01018 1.06263 -0.01157 C 1.07539 -0.02847 1.05768 -0.00231 1.07565 -0.03009 C 1.07695 -0.03171 1.07812 -0.03449 1.07969 -0.03611 C 1.08099 -0.03773 1.08255 -0.03865 1.08359 -0.04074 C 1.08529 -0.04375 1.0862 -0.04699 1.08763 -0.05 C 1.08893 -0.05254 1.09049 -0.05486 1.09167 -0.05763 C 1.09284 -0.06064 1.09349 -0.06388 1.09466 -0.06689 C 1.09583 -0.0699 1.09726 -0.07291 1.09857 -0.07615 C 1.09961 -0.08125 1.10091 -0.08634 1.10156 -0.09143 C 1.10365 -0.10509 1.10378 -0.11365 1.10469 -0.12708 C 1.09922 -0.2125 1.10417 -0.14675 1.09961 -0.19305 C 1.09883 -0.20092 1.09883 -0.20879 1.09766 -0.21643 C 1.08581 -0.29027 1.09375 -0.23564 1.07565 -0.29861 C 1.07122 -0.31435 1.06888 -0.33078 1.06458 -0.34652 C 1.05911 -0.36666 1.05208 -0.38587 1.04661 -0.40648 C 1.03372 -0.45439 1.00508 -0.56805 0.99661 -0.6206 C 0.98737 -0.6787 0.98516 -0.7405 0.96862 -0.79444 C 0.96601 -0.80347 0.95794 -0.81203 0.96068 -0.8206 C 0.96289 -0.82824 0.97135 -0.8206 0.97669 -0.8206 " pathEditMode="relative" rAng="0" ptsTypes="AAAAAAAAAAAAAAAAAAAAAAAAAAAAAAAAAAAAA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-3652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8F16B-8B2A-CB48-AAAC-F765AE59B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57" r="45166" b="10699"/>
          <a:stretch/>
        </p:blipFill>
        <p:spPr>
          <a:xfrm>
            <a:off x="2375945" y="643466"/>
            <a:ext cx="1829760" cy="4975014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CE3668D-2FB6-6143-88F1-6720F5C26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589086"/>
            <a:ext cx="5294715" cy="367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45FD7-F230-634D-AC70-67CAAB343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91" t="2579" r="40669" b="643"/>
          <a:stretch/>
        </p:blipFill>
        <p:spPr>
          <a:xfrm flipH="1">
            <a:off x="2174925" y="643466"/>
            <a:ext cx="2231800" cy="5391574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F646158-605F-794A-9F14-9CE52318B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595705"/>
            <a:ext cx="5294715" cy="366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2908</TotalTime>
  <Words>212</Words>
  <Application>Microsoft Macintosh PowerPoint</Application>
  <PresentationFormat>Widescreen</PresentationFormat>
  <Paragraphs>63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GulimChe</vt:lpstr>
      <vt:lpstr>HanziPen SC</vt:lpstr>
      <vt:lpstr>HanziPen TC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Zhang</dc:creator>
  <cp:lastModifiedBy>Angela Zhang Zhang</cp:lastModifiedBy>
  <cp:revision>91</cp:revision>
  <dcterms:created xsi:type="dcterms:W3CDTF">2018-06-28T01:58:13Z</dcterms:created>
  <dcterms:modified xsi:type="dcterms:W3CDTF">2019-07-24T22:31:01Z</dcterms:modified>
</cp:coreProperties>
</file>